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1" r:id="rId2"/>
  </p:sldIdLst>
  <p:sldSz cx="43891200" cy="32918400"/>
  <p:notesSz cx="9144000" cy="6858000"/>
  <p:defaultTextStyle>
    <a:defPPr>
      <a:defRPr lang="en-US"/>
    </a:defPPr>
    <a:lvl1pPr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2193925" indent="-1736725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4387850" indent="-3473450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6583363" indent="-5211763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8777288" indent="-6948488" algn="l" defTabSz="4387850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8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8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8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8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B43"/>
    <a:srgbClr val="FFEC9B"/>
    <a:srgbClr val="FFDE5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36" y="784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0EA34D0-8586-C545-AD89-6C63BE1C7B83}" type="datetimeFigureOut">
              <a:rPr lang="en-US"/>
              <a:pPr/>
              <a:t>9/22/13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15B606-00A4-0D4C-B19F-0BCD6121BA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77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2943A4-E5A9-CD46-8EEF-E74EDC8E6A49}" type="datetimeFigureOut">
              <a:rPr lang="en-US"/>
              <a:pPr/>
              <a:t>9/22/13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ADE0F-C18D-6844-B0D3-5888534526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88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83C8EC-49F4-9542-89F7-7968CE123582}" type="datetimeFigureOut">
              <a:rPr lang="en-US"/>
              <a:pPr/>
              <a:t>9/22/13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307CD5-4897-924B-B040-E2C87B1428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5" y="6324600"/>
            <a:ext cx="47404018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3" y="6324600"/>
            <a:ext cx="141480542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BA0249-D17D-3E47-BAE8-694F6202B294}" type="datetimeFigureOut">
              <a:rPr lang="en-US"/>
              <a:pPr/>
              <a:t>9/22/13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84739D-C8C0-2B42-A1F5-42DD3F33F9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53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6003CD-19E2-7F4E-89BC-FF30306CFD2E}" type="datetimeFigureOut">
              <a:rPr lang="en-US"/>
              <a:pPr/>
              <a:t>9/22/13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FC54D-E715-1D48-8222-7F9F0B7EC3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899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9B7E53-D7E9-FB45-97A2-5276C2AAA1F7}" type="datetimeFigureOut">
              <a:rPr lang="en-US"/>
              <a:pPr/>
              <a:t>9/22/13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AF77BF-7C5E-7349-9CD9-AC16378E72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916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AD8817-6B35-AA45-8BB0-277D1683C3BF}" type="datetimeFigureOut">
              <a:rPr lang="en-US"/>
              <a:pPr/>
              <a:t>9/22/13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904AF-B6A8-604C-A058-AF7F6C6651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63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79CD46-928C-3C47-B0E3-EC8EC0EE0093}" type="datetimeFigureOut">
              <a:rPr lang="en-US"/>
              <a:pPr/>
              <a:t>9/22/13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010D93-391C-634D-BD34-51392E94F1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929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5707DF-19C3-8241-AE6F-36AB6BD9077B}" type="datetimeFigureOut">
              <a:rPr lang="en-US"/>
              <a:pPr/>
              <a:t>9/22/13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B2E3D-9A0E-254F-BF61-136EE4D5CB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0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5049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B82518-2EBC-1A49-938C-1CF9442B2A65}" type="datetimeFigureOut">
              <a:rPr lang="en-US"/>
              <a:pPr/>
              <a:t>9/22/13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943F2-435C-9648-B3D4-71D8CFD95F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969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 rtlCol="0">
            <a:normAutofit/>
          </a:bodyPr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96A1D7-BF17-8740-9F63-437A37E89C2B}" type="datetimeFigureOut">
              <a:rPr lang="en-US"/>
              <a:pPr/>
              <a:t>9/22/13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91D380-195B-AD4A-8DC7-D5BB12BA84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78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93925" y="1317625"/>
            <a:ext cx="395033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93925" y="7680325"/>
            <a:ext cx="39503350" cy="2172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>
            <a:lvl1pPr>
              <a:defRPr sz="5800">
                <a:solidFill>
                  <a:srgbClr val="FFFFFF"/>
                </a:solidFill>
                <a:latin typeface="Gill Sans MT" charset="0"/>
              </a:defRPr>
            </a:lvl1pPr>
          </a:lstStyle>
          <a:p>
            <a:fld id="{37E46771-ECB9-8B4B-8C35-139D70C391BD}" type="datetimeFigureOut">
              <a:rPr lang="en-US"/>
              <a:pPr/>
              <a:t>9/22/13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 defTabSz="4389120" fontAlgn="auto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>
            <a:lvl1pPr algn="r">
              <a:defRPr sz="5800">
                <a:solidFill>
                  <a:srgbClr val="FFFFFF"/>
                </a:solidFill>
                <a:latin typeface="Gill Sans MT" charset="0"/>
              </a:defRPr>
            </a:lvl1pPr>
          </a:lstStyle>
          <a:p>
            <a:fld id="{F2E0D969-3216-3E4F-B6EB-F7CED91FD2B9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9" r:id="rId7"/>
    <p:sldLayoutId id="2147483845" r:id="rId8"/>
    <p:sldLayoutId id="2147483846" r:id="rId9"/>
    <p:sldLayoutId id="2147483847" r:id="rId10"/>
    <p:sldLayoutId id="2147483848" r:id="rId11"/>
  </p:sldLayoutIdLst>
  <p:txStyles>
    <p:titleStyle>
      <a:lvl1pPr algn="ctr" defTabSz="4387850" rtl="0" eaLnBrk="0" fontAlgn="base" hangingPunct="0">
        <a:spcBef>
          <a:spcPct val="0"/>
        </a:spcBef>
        <a:spcAft>
          <a:spcPct val="0"/>
        </a:spcAft>
        <a:defRPr sz="211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Gill Sans MT" pitchFamily="34" charset="0"/>
          <a:ea typeface="ＭＳ Ｐゴシック" charset="0"/>
        </a:defRPr>
      </a:lvl2pPr>
      <a:lvl3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Gill Sans MT" pitchFamily="34" charset="0"/>
          <a:ea typeface="ＭＳ Ｐゴシック" charset="0"/>
        </a:defRPr>
      </a:lvl3pPr>
      <a:lvl4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Gill Sans MT" pitchFamily="34" charset="0"/>
          <a:ea typeface="ＭＳ Ｐゴシック" charset="0"/>
        </a:defRPr>
      </a:lvl4pPr>
      <a:lvl5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Gill Sans MT" pitchFamily="34" charset="0"/>
          <a:ea typeface="ＭＳ Ｐゴシック" charset="0"/>
        </a:defRPr>
      </a:lvl5pPr>
      <a:lvl6pPr marL="4572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Gill Sans MT" pitchFamily="34" charset="0"/>
        </a:defRPr>
      </a:lvl6pPr>
      <a:lvl7pPr marL="9144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Gill Sans MT" pitchFamily="34" charset="0"/>
        </a:defRPr>
      </a:lvl7pPr>
      <a:lvl8pPr marL="13716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Gill Sans MT" pitchFamily="34" charset="0"/>
        </a:defRPr>
      </a:lvl8pPr>
      <a:lvl9pPr marL="18288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Gill Sans MT" pitchFamily="34" charset="0"/>
        </a:defRPr>
      </a:lvl9pPr>
    </p:titleStyle>
    <p:bodyStyle>
      <a:lvl1pPr marL="1644650" indent="-1644650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54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3565525" indent="-1371600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3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5486400" indent="-1096963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5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7680325" indent="-1096963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6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9874250" indent="-1096963" algn="l" defTabSz="438785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96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33"/>
          <p:cNvSpPr txBox="1">
            <a:spLocks noChangeArrowheads="1"/>
          </p:cNvSpPr>
          <p:nvPr/>
        </p:nvSpPr>
        <p:spPr bwMode="auto">
          <a:xfrm rot="10800000" flipV="1">
            <a:off x="15544800" y="7599874"/>
            <a:ext cx="12725400" cy="22744686"/>
          </a:xfrm>
          <a:prstGeom prst="rect">
            <a:avLst/>
          </a:prstGeom>
          <a:solidFill>
            <a:schemeClr val="tx1"/>
          </a:solidFill>
          <a:ln w="317500">
            <a:solidFill>
              <a:srgbClr val="FFDB4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647700" indent="-457200" algn="ctr">
              <a:defRPr/>
            </a:pPr>
            <a:endParaRPr lang="en-US" sz="4000" b="1" dirty="0">
              <a:solidFill>
                <a:schemeClr val="bg1"/>
              </a:solidFill>
              <a:latin typeface="+mn-lt"/>
              <a:ea typeface="+mn-ea"/>
            </a:endParaRPr>
          </a:p>
          <a:p>
            <a:pPr marL="647700" indent="-457200" algn="ctr">
              <a:defRPr/>
            </a:pPr>
            <a:r>
              <a:rPr lang="en-US" sz="4000" b="1" dirty="0">
                <a:solidFill>
                  <a:schemeClr val="bg1"/>
                </a:solidFill>
                <a:latin typeface="+mn-lt"/>
                <a:ea typeface="+mn-ea"/>
              </a:rPr>
              <a:t>METHODS</a:t>
            </a:r>
          </a:p>
          <a:p>
            <a:pPr marL="647700" indent="-457200">
              <a:spcBef>
                <a:spcPct val="10000"/>
              </a:spcBef>
              <a:defRPr/>
            </a:pPr>
            <a:r>
              <a:rPr lang="en-US" sz="4000" b="1" i="1" u="sng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Design</a:t>
            </a:r>
          </a:p>
          <a:p>
            <a:pPr marL="647700" indent="-457200">
              <a:spcBef>
                <a:spcPct val="10000"/>
              </a:spcBef>
              <a:defRPr/>
            </a:pPr>
            <a:endParaRPr lang="en-US" sz="4000" b="1" i="1" u="sng" dirty="0">
              <a:solidFill>
                <a:schemeClr val="bg1"/>
              </a:solidFill>
              <a:latin typeface="+mn-lt"/>
              <a:ea typeface="+mn-ea"/>
              <a:cs typeface="Times New Roman" pitchFamily="18" charset="0"/>
            </a:endParaRPr>
          </a:p>
          <a:p>
            <a:pPr marL="762000" indent="-571500">
              <a:spcBef>
                <a:spcPct val="10000"/>
              </a:spcBef>
              <a:buFont typeface="Arial"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Exhaustive Review of the Literature</a:t>
            </a:r>
          </a:p>
          <a:p>
            <a:pPr marL="762000" indent="-571500">
              <a:spcBef>
                <a:spcPct val="10000"/>
              </a:spcBef>
              <a:buFont typeface="Arial"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Multiple </a:t>
            </a:r>
            <a:r>
              <a:rPr lang="en-US" sz="4000" dirty="0" err="1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databses</a:t>
            </a: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 accessed and evaluated:</a:t>
            </a:r>
          </a:p>
          <a:p>
            <a:pPr marL="2955925" lvl="1" indent="-571500">
              <a:spcBef>
                <a:spcPct val="10000"/>
              </a:spcBef>
              <a:buFont typeface="Arial"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CINAHL</a:t>
            </a:r>
          </a:p>
          <a:p>
            <a:pPr marL="2955925" lvl="1" indent="-571500">
              <a:spcBef>
                <a:spcPct val="10000"/>
              </a:spcBef>
              <a:buFont typeface="Arial"/>
              <a:buChar char="•"/>
              <a:defRPr/>
            </a:pPr>
            <a:r>
              <a:rPr lang="en-US" sz="4000" dirty="0" err="1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EBSCOhost</a:t>
            </a:r>
            <a:endParaRPr lang="en-US" sz="4000" dirty="0" smtClean="0">
              <a:solidFill>
                <a:schemeClr val="bg1"/>
              </a:solidFill>
              <a:latin typeface="+mn-lt"/>
              <a:ea typeface="+mn-ea"/>
              <a:cs typeface="Times New Roman" pitchFamily="18" charset="0"/>
            </a:endParaRPr>
          </a:p>
          <a:p>
            <a:pPr marL="2955925" lvl="1" indent="-571500">
              <a:spcBef>
                <a:spcPct val="10000"/>
              </a:spcBef>
              <a:buFont typeface="Arial"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MEDLINE/PubMed </a:t>
            </a:r>
          </a:p>
          <a:p>
            <a:pPr marL="647700" indent="-457200">
              <a:spcBef>
                <a:spcPct val="10000"/>
              </a:spcBef>
              <a:defRPr/>
            </a:pPr>
            <a:endParaRPr lang="en-US" sz="4000" b="1" i="1" u="sng" dirty="0" smtClean="0">
              <a:solidFill>
                <a:schemeClr val="bg1"/>
              </a:solidFill>
              <a:latin typeface="+mn-lt"/>
              <a:ea typeface="+mn-ea"/>
              <a:cs typeface="Times New Roman" pitchFamily="18" charset="0"/>
            </a:endParaRPr>
          </a:p>
          <a:p>
            <a:pPr marL="647700" indent="-457200">
              <a:spcBef>
                <a:spcPct val="25000"/>
              </a:spcBef>
              <a:defRPr/>
            </a:pPr>
            <a:r>
              <a:rPr lang="en-US" sz="4000" b="1" i="1" u="sng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Procedures</a:t>
            </a:r>
            <a:endParaRPr lang="en-US" sz="4000" i="1" dirty="0">
              <a:solidFill>
                <a:schemeClr val="bg1"/>
              </a:solidFill>
              <a:latin typeface="+mn-lt"/>
              <a:ea typeface="+mn-ea"/>
              <a:cs typeface="Times New Roman" pitchFamily="18" charset="0"/>
            </a:endParaRPr>
          </a:p>
          <a:p>
            <a:pPr marL="762000" indent="-571500">
              <a:spcBef>
                <a:spcPct val="25000"/>
              </a:spcBef>
              <a:buFont typeface="Arial"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Literature review consisted </a:t>
            </a:r>
          </a:p>
          <a:p>
            <a:pPr marL="190500">
              <a:spcBef>
                <a:spcPct val="25000"/>
              </a:spcBef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   of articles  published within</a:t>
            </a:r>
          </a:p>
          <a:p>
            <a:pPr marL="190500">
              <a:spcBef>
                <a:spcPct val="25000"/>
              </a:spcBef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   the last 20 years assessing </a:t>
            </a:r>
          </a:p>
          <a:p>
            <a:pPr marL="190500">
              <a:spcBef>
                <a:spcPct val="25000"/>
              </a:spcBef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   alcohol use in gay/bi men </a:t>
            </a:r>
          </a:p>
          <a:p>
            <a:pPr marL="190500">
              <a:spcBef>
                <a:spcPct val="25000"/>
              </a:spcBef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   from:</a:t>
            </a:r>
          </a:p>
          <a:p>
            <a:pPr marL="2955925" lvl="1" indent="-571500">
              <a:spcBef>
                <a:spcPct val="25000"/>
              </a:spcBef>
              <a:buFont typeface="Arial"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Nursing science</a:t>
            </a:r>
          </a:p>
          <a:p>
            <a:pPr marL="2955925" lvl="1" indent="-571500">
              <a:spcBef>
                <a:spcPct val="25000"/>
              </a:spcBef>
              <a:buFont typeface="Arial"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Medical science</a:t>
            </a:r>
          </a:p>
          <a:p>
            <a:pPr marL="2955925" lvl="1" indent="-571500">
              <a:spcBef>
                <a:spcPct val="25000"/>
              </a:spcBef>
              <a:buFont typeface="Arial"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Psychology</a:t>
            </a:r>
          </a:p>
          <a:p>
            <a:pPr marL="2955925" lvl="1" indent="-571500">
              <a:spcBef>
                <a:spcPct val="25000"/>
              </a:spcBef>
              <a:buFont typeface="Arial"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Social work</a:t>
            </a:r>
          </a:p>
          <a:p>
            <a:pPr marL="2955925" lvl="1" indent="-571500">
              <a:spcBef>
                <a:spcPct val="25000"/>
              </a:spcBef>
              <a:buFont typeface="Arial"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Sociology</a:t>
            </a:r>
            <a:endParaRPr lang="en-US" sz="4000" i="1" u="sng" dirty="0" smtClean="0">
              <a:solidFill>
                <a:schemeClr val="bg1"/>
              </a:solidFill>
              <a:latin typeface="+mn-lt"/>
              <a:ea typeface="+mn-ea"/>
              <a:cs typeface="Times New Roman" pitchFamily="18" charset="0"/>
            </a:endParaRPr>
          </a:p>
          <a:p>
            <a:pPr marL="762000" indent="-571500">
              <a:spcBef>
                <a:spcPct val="25000"/>
              </a:spcBef>
              <a:buFont typeface="Arial"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Methodologies from articles were compared and scrutinized</a:t>
            </a:r>
          </a:p>
          <a:p>
            <a:pPr marL="762000" indent="-571500">
              <a:spcBef>
                <a:spcPct val="25000"/>
              </a:spcBef>
              <a:buFont typeface="Arial"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Findings were contrasted and possible explanations for gaps and differences in data were provided based on methodological flaws and/or issues</a:t>
            </a:r>
          </a:p>
          <a:p>
            <a:pPr marL="762000" indent="-571500">
              <a:spcBef>
                <a:spcPct val="25000"/>
              </a:spcBef>
              <a:buFont typeface="Arial"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Finding implications were examined with focus on the relationship between internalized homophobia, heterosexism, and alcohol use/abuse</a:t>
            </a:r>
          </a:p>
          <a:p>
            <a:pPr marL="762000" indent="-571500">
              <a:spcBef>
                <a:spcPct val="25000"/>
              </a:spcBef>
              <a:buFont typeface="Arial"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Clinical recommendations, based on evidence, were provided to address alcohol use/abuse in gay men </a:t>
            </a:r>
          </a:p>
        </p:txBody>
      </p:sp>
      <p:sp>
        <p:nvSpPr>
          <p:cNvPr id="3" name="Text Box 950"/>
          <p:cNvSpPr txBox="1">
            <a:spLocks noChangeArrowheads="1"/>
          </p:cNvSpPr>
          <p:nvPr/>
        </p:nvSpPr>
        <p:spPr bwMode="auto">
          <a:xfrm>
            <a:off x="1673225" y="5410200"/>
            <a:ext cx="12646025" cy="25200745"/>
          </a:xfrm>
          <a:prstGeom prst="rect">
            <a:avLst/>
          </a:prstGeom>
          <a:solidFill>
            <a:schemeClr val="tx1"/>
          </a:solidFill>
          <a:ln w="317500">
            <a:solidFill>
              <a:srgbClr val="FFDB4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spcBef>
                <a:spcPct val="25000"/>
              </a:spcBef>
              <a:defRPr/>
            </a:pPr>
            <a:endParaRPr lang="en-US" sz="4000" b="1" dirty="0">
              <a:solidFill>
                <a:schemeClr val="bg1"/>
              </a:solidFill>
              <a:latin typeface="+mn-lt"/>
              <a:ea typeface="+mn-ea"/>
            </a:endParaRPr>
          </a:p>
          <a:p>
            <a:pPr marL="457200" indent="-457200" algn="ctr">
              <a:spcBef>
                <a:spcPct val="25000"/>
              </a:spcBef>
              <a:defRPr/>
            </a:pPr>
            <a:r>
              <a:rPr lang="en-US" sz="4000" b="1" dirty="0" smtClean="0">
                <a:solidFill>
                  <a:schemeClr val="bg1"/>
                </a:solidFill>
                <a:latin typeface="+mn-lt"/>
                <a:ea typeface="+mn-ea"/>
              </a:rPr>
              <a:t>PROBLEM</a:t>
            </a:r>
            <a:endParaRPr lang="en-US" sz="4000" b="1" dirty="0">
              <a:solidFill>
                <a:schemeClr val="bg1"/>
              </a:solidFill>
              <a:latin typeface="+mn-lt"/>
              <a:ea typeface="+mn-ea"/>
            </a:endParaRPr>
          </a:p>
          <a:p>
            <a:pPr marL="457200" indent="-457200">
              <a:spcBef>
                <a:spcPct val="25000"/>
              </a:spcBef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	While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data indicate mental health and substance abuse disorders are more prevalent among gay men compared to their heterosexual counterparts, the literature assessing abuse of alcohol by gay men is conflicting </a:t>
            </a:r>
            <a:endParaRPr lang="en-US" sz="4000" dirty="0" smtClean="0">
              <a:solidFill>
                <a:schemeClr val="bg1"/>
              </a:solidFill>
              <a:latin typeface="+mn-lt"/>
            </a:endParaRPr>
          </a:p>
          <a:p>
            <a:pPr marL="457200" indent="-457200">
              <a:spcBef>
                <a:spcPct val="25000"/>
              </a:spcBef>
              <a:defRPr/>
            </a:pPr>
            <a:endParaRPr lang="en-US" sz="4000" b="1" dirty="0">
              <a:solidFill>
                <a:schemeClr val="bg1"/>
              </a:solidFill>
              <a:latin typeface="+mn-lt"/>
              <a:ea typeface="+mn-ea"/>
            </a:endParaRPr>
          </a:p>
          <a:p>
            <a:pPr marL="457200" indent="-457200" algn="ctr">
              <a:spcBef>
                <a:spcPct val="25000"/>
              </a:spcBef>
              <a:defRPr/>
            </a:pPr>
            <a:r>
              <a:rPr lang="en-US" sz="4000" b="1" dirty="0" smtClean="0">
                <a:solidFill>
                  <a:schemeClr val="bg1"/>
                </a:solidFill>
                <a:latin typeface="+mn-lt"/>
                <a:ea typeface="+mn-ea"/>
              </a:rPr>
              <a:t>BACKGROUND </a:t>
            </a:r>
            <a:r>
              <a:rPr lang="en-US" sz="4000" b="1" dirty="0">
                <a:solidFill>
                  <a:schemeClr val="bg1"/>
                </a:solidFill>
                <a:latin typeface="+mn-lt"/>
                <a:ea typeface="+mn-ea"/>
              </a:rPr>
              <a:t>&amp; </a:t>
            </a:r>
            <a:r>
              <a:rPr lang="en-US" sz="4000" b="1" dirty="0" smtClean="0">
                <a:solidFill>
                  <a:schemeClr val="bg1"/>
                </a:solidFill>
                <a:latin typeface="+mn-lt"/>
                <a:ea typeface="+mn-ea"/>
              </a:rPr>
              <a:t>SIGNIFICANCE</a:t>
            </a:r>
            <a:endParaRPr lang="en-US" sz="3600" dirty="0" smtClean="0">
              <a:solidFill>
                <a:schemeClr val="bg1"/>
              </a:solidFill>
              <a:latin typeface="+mn-lt"/>
              <a:ea typeface="+mn-ea"/>
            </a:endParaRPr>
          </a:p>
          <a:p>
            <a:pPr marL="914400" lvl="2" indent="0">
              <a:spcBef>
                <a:spcPct val="10000"/>
              </a:spcBef>
              <a:defRPr/>
            </a:pPr>
            <a:endParaRPr lang="en-US" sz="3600" dirty="0" smtClean="0">
              <a:solidFill>
                <a:schemeClr val="bg1"/>
              </a:solidFill>
              <a:latin typeface="+mn-lt"/>
              <a:ea typeface="+mn-ea"/>
            </a:endParaRPr>
          </a:p>
          <a:p>
            <a:pPr marL="1371600" lvl="2" indent="-457200">
              <a:spcBef>
                <a:spcPct val="10000"/>
              </a:spcBef>
              <a:buFontTx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Gay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men have higher rates of mental health disorders including depression, suicide attempts, and substance abuse </a:t>
            </a:r>
            <a:endParaRPr lang="en-US" sz="4000" dirty="0" smtClean="0">
              <a:solidFill>
                <a:schemeClr val="bg1"/>
              </a:solidFill>
              <a:latin typeface="+mn-lt"/>
            </a:endParaRPr>
          </a:p>
          <a:p>
            <a:pPr marL="1371600" lvl="2" indent="-457200">
              <a:spcBef>
                <a:spcPct val="10000"/>
              </a:spcBef>
              <a:buFontTx/>
              <a:buChar char="•"/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</a:rPr>
              <a:t>Studies comparing the prevalence of alcoholism in </a:t>
            </a:r>
            <a:endParaRPr lang="en-US" sz="4000" dirty="0" smtClean="0">
              <a:solidFill>
                <a:schemeClr val="bg1"/>
              </a:solidFill>
              <a:latin typeface="+mn-lt"/>
            </a:endParaRPr>
          </a:p>
          <a:p>
            <a:pPr marL="914400" lvl="2" indent="0">
              <a:spcBef>
                <a:spcPct val="10000"/>
              </a:spcBef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 gay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versus heterosexual samples have yielded mixed </a:t>
            </a:r>
            <a:endParaRPr lang="en-US" sz="4000" dirty="0" smtClean="0">
              <a:solidFill>
                <a:schemeClr val="bg1"/>
              </a:solidFill>
              <a:latin typeface="+mn-lt"/>
            </a:endParaRPr>
          </a:p>
          <a:p>
            <a:pPr marL="914400" lvl="2" indent="0">
              <a:spcBef>
                <a:spcPct val="10000"/>
              </a:spcBef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 results</a:t>
            </a:r>
          </a:p>
          <a:p>
            <a:pPr marL="1371600" lvl="2" indent="-457200">
              <a:spcBef>
                <a:spcPct val="10000"/>
              </a:spcBef>
              <a:buFontTx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Arial"/>
              </a:rPr>
              <a:t>National studies assessing alcohol abuse (</a:t>
            </a:r>
            <a:r>
              <a:rPr lang="en-US" sz="4000" dirty="0" err="1" smtClean="0">
                <a:solidFill>
                  <a:schemeClr val="bg1"/>
                </a:solidFill>
                <a:latin typeface="+mn-lt"/>
                <a:ea typeface="+mn-ea"/>
                <a:cs typeface="Arial"/>
              </a:rPr>
              <a:t>eg</a:t>
            </a: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Arial"/>
              </a:rPr>
              <a:t>. National Household Survey on Drug Abuse) do not assess sexual orientation</a:t>
            </a:r>
            <a:endParaRPr lang="en-US" sz="2800" b="1" dirty="0">
              <a:solidFill>
                <a:schemeClr val="bg1"/>
              </a:solidFill>
              <a:latin typeface="+mn-lt"/>
              <a:ea typeface="+mn-ea"/>
            </a:endParaRPr>
          </a:p>
          <a:p>
            <a:pPr marL="457200" indent="-457200" algn="ctr">
              <a:spcBef>
                <a:spcPct val="50000"/>
              </a:spcBef>
              <a:defRPr/>
            </a:pPr>
            <a:r>
              <a:rPr lang="en-US" sz="4000" b="1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PURPOSE</a:t>
            </a:r>
          </a:p>
          <a:p>
            <a:endParaRPr lang="en-US" sz="4000" dirty="0">
              <a:solidFill>
                <a:schemeClr val="bg1"/>
              </a:solidFill>
              <a:latin typeface="+mn-lt"/>
            </a:endParaRPr>
          </a:p>
          <a:p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 This review focused on addressing these questions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: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  </a:t>
            </a:r>
          </a:p>
          <a:p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 1)  What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specific conflicting data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have been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found in </a:t>
            </a:r>
            <a:endParaRPr lang="en-US" sz="4000" dirty="0" smtClean="0">
              <a:solidFill>
                <a:schemeClr val="bg1"/>
              </a:solidFill>
              <a:latin typeface="+mn-lt"/>
            </a:endParaRPr>
          </a:p>
          <a:p>
            <a:r>
              <a:rPr lang="en-US" sz="40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     various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studies assessing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alcohol use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and abuse </a:t>
            </a:r>
            <a:endParaRPr lang="en-US" sz="4000" dirty="0" smtClean="0">
              <a:solidFill>
                <a:schemeClr val="bg1"/>
              </a:solidFill>
              <a:latin typeface="+mn-lt"/>
            </a:endParaRPr>
          </a:p>
          <a:p>
            <a:r>
              <a:rPr lang="en-US" sz="40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     in gay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men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?</a:t>
            </a:r>
          </a:p>
          <a:p>
            <a:r>
              <a:rPr lang="en-US" sz="40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2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)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What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are the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common themes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and findings within </a:t>
            </a:r>
            <a:endParaRPr lang="en-US" sz="4000" dirty="0" smtClean="0">
              <a:solidFill>
                <a:schemeClr val="bg1"/>
              </a:solidFill>
              <a:latin typeface="+mn-lt"/>
            </a:endParaRPr>
          </a:p>
          <a:p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      these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studies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?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  <a:p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 3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)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What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are the implications of internalized</a:t>
            </a:r>
          </a:p>
          <a:p>
            <a:r>
              <a:rPr lang="en-US" sz="40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     homophobia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and heterosexism as possible </a:t>
            </a:r>
            <a:endParaRPr lang="en-US" sz="4000" dirty="0" smtClean="0">
              <a:solidFill>
                <a:schemeClr val="bg1"/>
              </a:solidFill>
              <a:latin typeface="+mn-lt"/>
            </a:endParaRPr>
          </a:p>
          <a:p>
            <a:r>
              <a:rPr lang="en-US" sz="40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     etiologic factors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for increasing the prevalence of </a:t>
            </a:r>
            <a:endParaRPr lang="en-US" sz="4000" dirty="0" smtClean="0">
              <a:solidFill>
                <a:schemeClr val="bg1"/>
              </a:solidFill>
              <a:latin typeface="+mn-lt"/>
            </a:endParaRPr>
          </a:p>
          <a:p>
            <a:r>
              <a:rPr lang="en-US" sz="40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     alcohol abuse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among gay men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?</a:t>
            </a:r>
          </a:p>
          <a:p>
            <a:endParaRPr lang="en-US" sz="4000" dirty="0">
              <a:solidFill>
                <a:schemeClr val="bg1"/>
              </a:solidFill>
              <a:latin typeface="+mn-lt"/>
            </a:endParaRPr>
          </a:p>
          <a:p>
            <a:endParaRPr lang="en-US" sz="4000" dirty="0" smtClean="0">
              <a:solidFill>
                <a:schemeClr val="bg1"/>
              </a:solidFill>
              <a:latin typeface="+mn-lt"/>
            </a:endParaRPr>
          </a:p>
          <a:p>
            <a:endParaRPr lang="en-US" sz="4000" dirty="0" smtClean="0">
              <a:solidFill>
                <a:schemeClr val="bg1"/>
              </a:solidFill>
              <a:latin typeface="+mn-lt"/>
            </a:endParaRPr>
          </a:p>
          <a:p>
            <a:endParaRPr lang="en-US" sz="4000" dirty="0" smtClean="0">
              <a:solidFill>
                <a:schemeClr val="bg1"/>
              </a:solidFill>
              <a:latin typeface="+mn-lt"/>
            </a:endParaRPr>
          </a:p>
          <a:p>
            <a:endParaRPr lang="en-US" sz="4000" dirty="0">
              <a:solidFill>
                <a:schemeClr val="bg1"/>
              </a:solidFill>
              <a:latin typeface="+mn-lt"/>
            </a:endParaRPr>
          </a:p>
          <a:p>
            <a:endParaRPr lang="en-US" sz="4000" dirty="0" smtClean="0">
              <a:solidFill>
                <a:schemeClr val="bg1"/>
              </a:solidFill>
              <a:latin typeface="+mn-lt"/>
            </a:endParaRPr>
          </a:p>
          <a:p>
            <a:endParaRPr lang="en-US" sz="4000" dirty="0" smtClean="0">
              <a:solidFill>
                <a:schemeClr val="bg1"/>
              </a:solidFill>
              <a:latin typeface="+mn-lt"/>
            </a:endParaRPr>
          </a:p>
          <a:p>
            <a:endParaRPr lang="en-US" sz="4000" dirty="0">
              <a:solidFill>
                <a:schemeClr val="bg1"/>
              </a:solidFill>
              <a:latin typeface="+mn-lt"/>
            </a:endParaRPr>
          </a:p>
          <a:p>
            <a:endParaRPr lang="en-US" sz="4000" dirty="0" smtClean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Text Box 600"/>
          <p:cNvSpPr txBox="1">
            <a:spLocks noChangeArrowheads="1"/>
          </p:cNvSpPr>
          <p:nvPr/>
        </p:nvSpPr>
        <p:spPr bwMode="auto">
          <a:xfrm>
            <a:off x="29260800" y="4876800"/>
            <a:ext cx="12649200" cy="25157656"/>
          </a:xfrm>
          <a:prstGeom prst="rect">
            <a:avLst/>
          </a:prstGeom>
          <a:solidFill>
            <a:schemeClr val="tx1"/>
          </a:solidFill>
          <a:ln w="317500">
            <a:solidFill>
              <a:srgbClr val="FFDB4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defRPr/>
            </a:pPr>
            <a:endParaRPr lang="en-US" sz="4000" b="1" dirty="0">
              <a:solidFill>
                <a:schemeClr val="bg1"/>
              </a:solidFill>
              <a:latin typeface="+mn-lt"/>
              <a:ea typeface="+mn-ea"/>
            </a:endParaRPr>
          </a:p>
          <a:p>
            <a:pPr marL="457200" indent="-457200" algn="ctr">
              <a:defRPr/>
            </a:pPr>
            <a:r>
              <a:rPr lang="en-US" sz="4000" b="1" dirty="0" smtClean="0">
                <a:solidFill>
                  <a:schemeClr val="bg1"/>
                </a:solidFill>
                <a:latin typeface="+mn-lt"/>
                <a:ea typeface="+mn-ea"/>
              </a:rPr>
              <a:t>FINDINGS</a:t>
            </a:r>
            <a:endParaRPr lang="en-US" sz="4000" b="1" dirty="0">
              <a:solidFill>
                <a:schemeClr val="bg1"/>
              </a:solidFill>
              <a:latin typeface="+mn-lt"/>
              <a:ea typeface="+mn-ea"/>
            </a:endParaRPr>
          </a:p>
          <a:p>
            <a:pPr marL="457200" indent="-457200">
              <a:spcBef>
                <a:spcPct val="10000"/>
              </a:spcBef>
              <a:defRPr/>
            </a:pPr>
            <a:r>
              <a:rPr lang="en-US" sz="4000" b="1" dirty="0">
                <a:solidFill>
                  <a:schemeClr val="bg1"/>
                </a:solidFill>
                <a:latin typeface="+mn-lt"/>
                <a:ea typeface="+mn-ea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+mn-lt"/>
                <a:ea typeface="+mn-ea"/>
              </a:rPr>
              <a:t>   </a:t>
            </a:r>
            <a:r>
              <a:rPr lang="en-US" sz="4000" b="1" i="1" u="sng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Research </a:t>
            </a:r>
            <a:r>
              <a:rPr lang="en-US" sz="4000" b="1" i="1" u="sng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Question #1</a:t>
            </a:r>
          </a:p>
          <a:p>
            <a:pPr marL="457200" indent="-457200">
              <a:buFontTx/>
              <a:buChar char="•"/>
              <a:defRPr/>
            </a:pPr>
            <a:endParaRPr lang="en-US" sz="3600" dirty="0">
              <a:solidFill>
                <a:schemeClr val="bg1"/>
              </a:solidFill>
              <a:latin typeface="+mn-lt"/>
              <a:ea typeface="+mn-ea"/>
              <a:cs typeface="Times New Roman" pitchFamily="18" charset="0"/>
            </a:endParaRPr>
          </a:p>
          <a:p>
            <a:pPr marL="1371600" lvl="2" indent="-457200">
              <a:spcBef>
                <a:spcPct val="10000"/>
              </a:spcBef>
              <a:buFontTx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Studies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comparing the </a:t>
            </a:r>
            <a:endParaRPr lang="en-US" sz="4000" dirty="0" smtClean="0">
              <a:solidFill>
                <a:schemeClr val="bg1"/>
              </a:solidFill>
              <a:latin typeface="+mn-lt"/>
            </a:endParaRPr>
          </a:p>
          <a:p>
            <a:pPr marL="914400" lvl="2" indent="0">
              <a:spcBef>
                <a:spcPct val="10000"/>
              </a:spcBef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  prevalence of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alcoholism </a:t>
            </a:r>
            <a:endParaRPr lang="en-US" sz="4000" dirty="0" smtClean="0">
              <a:solidFill>
                <a:schemeClr val="bg1"/>
              </a:solidFill>
              <a:latin typeface="+mn-lt"/>
            </a:endParaRPr>
          </a:p>
          <a:p>
            <a:pPr marL="914400" lvl="2" indent="0">
              <a:spcBef>
                <a:spcPct val="10000"/>
              </a:spcBef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  in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gay versus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heterosexual </a:t>
            </a:r>
          </a:p>
          <a:p>
            <a:pPr marL="914400" lvl="2" indent="0">
              <a:spcBef>
                <a:spcPct val="10000"/>
              </a:spcBef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  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samples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have yielded mixed results: </a:t>
            </a:r>
            <a:endParaRPr lang="en-US" sz="4000" b="1" dirty="0">
              <a:solidFill>
                <a:schemeClr val="bg1"/>
              </a:solidFill>
              <a:latin typeface="+mn-lt"/>
            </a:endParaRPr>
          </a:p>
          <a:p>
            <a:pPr marL="3567113" lvl="3" indent="-457200">
              <a:spcBef>
                <a:spcPct val="10000"/>
              </a:spcBef>
              <a:buFontTx/>
              <a:buChar char="•"/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  <a:cs typeface="Arial"/>
              </a:rPr>
              <a:t>11% vs. 19% (Stall &amp; Wiley, 1988)</a:t>
            </a:r>
          </a:p>
          <a:p>
            <a:pPr marL="3567113" lvl="3" indent="-457200">
              <a:spcBef>
                <a:spcPct val="10000"/>
              </a:spcBef>
              <a:buFontTx/>
              <a:buChar char="•"/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  <a:cs typeface="Arial"/>
              </a:rPr>
              <a:t>8% (Paul, Stall, &amp; Bloomfield, 1991)</a:t>
            </a:r>
          </a:p>
          <a:p>
            <a:pPr marL="3567113" lvl="3" indent="-457200">
              <a:spcBef>
                <a:spcPct val="10000"/>
              </a:spcBef>
              <a:buFontTx/>
              <a:buChar char="•"/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  <a:cs typeface="Arial"/>
              </a:rPr>
              <a:t>25% (</a:t>
            </a:r>
            <a:r>
              <a:rPr lang="en-US" sz="4000" dirty="0" err="1">
                <a:solidFill>
                  <a:schemeClr val="bg1"/>
                </a:solidFill>
                <a:latin typeface="+mn-lt"/>
                <a:cs typeface="Arial"/>
              </a:rPr>
              <a:t>Armadio</a:t>
            </a:r>
            <a:r>
              <a:rPr lang="en-US" sz="4000" dirty="0">
                <a:solidFill>
                  <a:schemeClr val="bg1"/>
                </a:solidFill>
                <a:latin typeface="+mn-lt"/>
                <a:cs typeface="Arial"/>
              </a:rPr>
              <a:t> &amp; Chang, 2004)</a:t>
            </a:r>
          </a:p>
          <a:p>
            <a:pPr marL="3567113" lvl="3" indent="-457200">
              <a:spcBef>
                <a:spcPct val="10000"/>
              </a:spcBef>
              <a:buFontTx/>
              <a:buChar char="•"/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  <a:cs typeface="Arial"/>
              </a:rPr>
              <a:t>Same rates as heterosexuals</a:t>
            </a:r>
          </a:p>
          <a:p>
            <a:pPr marL="3109913" lvl="3" indent="0">
              <a:spcBef>
                <a:spcPct val="10000"/>
              </a:spcBef>
              <a:defRPr/>
            </a:pPr>
            <a:r>
              <a:rPr lang="en-US" sz="3200" dirty="0">
                <a:solidFill>
                  <a:schemeClr val="bg1"/>
                </a:solidFill>
                <a:latin typeface="+mn-lt"/>
                <a:cs typeface="Arial"/>
              </a:rPr>
              <a:t>   (Morgenstern, et. al, 2001; Hughes, 2005)</a:t>
            </a:r>
          </a:p>
          <a:p>
            <a:pPr marL="3567113" lvl="3" indent="-457200">
              <a:spcBef>
                <a:spcPct val="10000"/>
              </a:spcBef>
              <a:buFontTx/>
              <a:buChar char="•"/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  <a:cs typeface="Arial"/>
              </a:rPr>
              <a:t>21% </a:t>
            </a:r>
            <a:endParaRPr lang="en-US" sz="4000" dirty="0" smtClean="0">
              <a:solidFill>
                <a:schemeClr val="bg1"/>
              </a:solidFill>
              <a:latin typeface="+mn-lt"/>
              <a:cs typeface="Arial"/>
            </a:endParaRPr>
          </a:p>
          <a:p>
            <a:pPr marL="3109913" lvl="3" indent="0">
              <a:spcBef>
                <a:spcPct val="10000"/>
              </a:spcBef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  <a:cs typeface="Arial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+mn-lt"/>
                <a:cs typeface="Arial"/>
              </a:rPr>
              <a:t>  </a:t>
            </a:r>
            <a:r>
              <a:rPr lang="en-US" sz="4000" dirty="0" smtClean="0">
                <a:solidFill>
                  <a:schemeClr val="bg1"/>
                </a:solidFill>
                <a:latin typeface="+mn-lt"/>
                <a:cs typeface="Arial"/>
              </a:rPr>
              <a:t>(</a:t>
            </a:r>
            <a:r>
              <a:rPr lang="en-US" sz="4000" dirty="0" err="1">
                <a:solidFill>
                  <a:schemeClr val="bg1"/>
                </a:solidFill>
                <a:latin typeface="+mn-lt"/>
                <a:cs typeface="Arial"/>
              </a:rPr>
              <a:t>Hatzenbuehler</a:t>
            </a:r>
            <a:r>
              <a:rPr lang="en-US" sz="4000" dirty="0">
                <a:solidFill>
                  <a:schemeClr val="bg1"/>
                </a:solidFill>
                <a:latin typeface="+mn-lt"/>
                <a:cs typeface="Arial"/>
              </a:rPr>
              <a:t>, Corbin, &amp; </a:t>
            </a:r>
            <a:r>
              <a:rPr lang="en-US" sz="4000" dirty="0" err="1">
                <a:solidFill>
                  <a:schemeClr val="bg1"/>
                </a:solidFill>
                <a:latin typeface="+mn-lt"/>
                <a:cs typeface="Arial"/>
              </a:rPr>
              <a:t>Fromme</a:t>
            </a:r>
            <a:r>
              <a:rPr lang="en-US" sz="4000" dirty="0">
                <a:solidFill>
                  <a:schemeClr val="bg1"/>
                </a:solidFill>
                <a:latin typeface="+mn-lt"/>
                <a:cs typeface="Arial"/>
              </a:rPr>
              <a:t>, 2008)</a:t>
            </a:r>
          </a:p>
          <a:p>
            <a:pPr marL="3567113" lvl="3" indent="-457200">
              <a:spcBef>
                <a:spcPct val="10000"/>
              </a:spcBef>
              <a:buFontTx/>
              <a:buChar char="•"/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  <a:cs typeface="Arial"/>
              </a:rPr>
              <a:t>40% (Wong, </a:t>
            </a:r>
            <a:r>
              <a:rPr lang="en-US" sz="4000" dirty="0" err="1">
                <a:solidFill>
                  <a:schemeClr val="bg1"/>
                </a:solidFill>
                <a:latin typeface="+mn-lt"/>
                <a:cs typeface="Arial"/>
              </a:rPr>
              <a:t>Kipke</a:t>
            </a:r>
            <a:r>
              <a:rPr lang="en-US" sz="4000" dirty="0">
                <a:solidFill>
                  <a:schemeClr val="bg1"/>
                </a:solidFill>
                <a:latin typeface="+mn-lt"/>
                <a:cs typeface="Arial"/>
              </a:rPr>
              <a:t>, &amp; Weiss, </a:t>
            </a:r>
            <a:r>
              <a:rPr lang="en-US" sz="4000" dirty="0" smtClean="0">
                <a:solidFill>
                  <a:schemeClr val="bg1"/>
                </a:solidFill>
                <a:latin typeface="+mn-lt"/>
                <a:cs typeface="Arial"/>
              </a:rPr>
              <a:t>2008)</a:t>
            </a:r>
            <a:endParaRPr lang="en-US" sz="4000" dirty="0" smtClean="0">
              <a:solidFill>
                <a:schemeClr val="bg1"/>
              </a:solidFill>
              <a:latin typeface="+mn-lt"/>
              <a:cs typeface="Arial"/>
            </a:endParaRPr>
          </a:p>
          <a:p>
            <a:pPr marL="457200" indent="-457200">
              <a:spcBef>
                <a:spcPct val="30000"/>
              </a:spcBef>
              <a:defRPr/>
            </a:pPr>
            <a:endParaRPr lang="en-US" sz="3600" i="1" dirty="0">
              <a:solidFill>
                <a:schemeClr val="bg1"/>
              </a:solidFill>
              <a:latin typeface="+mn-lt"/>
              <a:ea typeface="+mn-ea"/>
              <a:cs typeface="Times New Roman" pitchFamily="18" charset="0"/>
            </a:endParaRPr>
          </a:p>
          <a:p>
            <a:pPr marL="457200" indent="-457200">
              <a:spcBef>
                <a:spcPct val="30000"/>
              </a:spcBef>
              <a:defRPr/>
            </a:pPr>
            <a:r>
              <a:rPr lang="en-US" sz="3600" b="1" i="1" dirty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  </a:t>
            </a:r>
            <a:r>
              <a:rPr lang="en-US" sz="4000" b="1" i="1" u="sng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Research </a:t>
            </a:r>
            <a:r>
              <a:rPr lang="en-US" sz="4000" b="1" i="1" u="sng" dirty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Question #</a:t>
            </a:r>
            <a:r>
              <a:rPr lang="en-US" sz="4000" b="1" i="1" u="sng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2</a:t>
            </a:r>
          </a:p>
          <a:p>
            <a:pPr marL="457200" indent="-457200">
              <a:spcBef>
                <a:spcPct val="30000"/>
              </a:spcBef>
              <a:defRPr/>
            </a:pPr>
            <a:endParaRPr lang="en-US" sz="3600" dirty="0" smtClean="0">
              <a:solidFill>
                <a:schemeClr val="bg1"/>
              </a:solidFill>
              <a:latin typeface="+mn-lt"/>
              <a:ea typeface="+mn-ea"/>
              <a:cs typeface="Times New Roman" pitchFamily="18" charset="0"/>
            </a:endParaRPr>
          </a:p>
          <a:p>
            <a:pPr marL="2765425" lvl="1" indent="-571500">
              <a:buFont typeface="Arial"/>
              <a:buChar char="•"/>
            </a:pPr>
            <a:r>
              <a:rPr lang="en-US" sz="4000" dirty="0" smtClean="0">
                <a:solidFill>
                  <a:schemeClr val="bg1"/>
                </a:solidFill>
              </a:rPr>
              <a:t>Statistics </a:t>
            </a:r>
            <a:r>
              <a:rPr lang="en-US" sz="4000" dirty="0">
                <a:solidFill>
                  <a:schemeClr val="bg1"/>
                </a:solidFill>
              </a:rPr>
              <a:t>available are limited to regional or local studies of specific populations</a:t>
            </a:r>
          </a:p>
          <a:p>
            <a:pPr marL="2765425" lvl="1" indent="-571500">
              <a:buFont typeface="Arial"/>
              <a:buChar char="•"/>
            </a:pPr>
            <a:r>
              <a:rPr lang="en-US" sz="4000" dirty="0">
                <a:solidFill>
                  <a:schemeClr val="bg1"/>
                </a:solidFill>
              </a:rPr>
              <a:t>Differences in alcoholism between heterosexuals and homosexuals are not as dramatic as once hypothesized</a:t>
            </a:r>
            <a:endParaRPr lang="en-US" sz="4000" dirty="0">
              <a:solidFill>
                <a:schemeClr val="bg1"/>
              </a:solidFill>
              <a:cs typeface="Times New Roman" pitchFamily="18" charset="0"/>
            </a:endParaRPr>
          </a:p>
          <a:p>
            <a:pPr marL="457200" indent="-457200">
              <a:buFontTx/>
              <a:buChar char="•"/>
              <a:defRPr/>
            </a:pPr>
            <a:endParaRPr lang="en-US" sz="3600" dirty="0">
              <a:solidFill>
                <a:schemeClr val="bg1"/>
              </a:solidFill>
              <a:latin typeface="+mn-lt"/>
              <a:ea typeface="+mn-ea"/>
              <a:cs typeface="Times New Roman" pitchFamily="18" charset="0"/>
            </a:endParaRPr>
          </a:p>
          <a:p>
            <a:pPr>
              <a:defRPr/>
            </a:pPr>
            <a:r>
              <a:rPr lang="en-US" sz="4000" b="1" i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4000" b="1" i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  </a:t>
            </a:r>
            <a:r>
              <a:rPr lang="en-US" sz="4000" b="1" i="1" u="sng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Research </a:t>
            </a:r>
            <a:r>
              <a:rPr lang="en-US" sz="4000" b="1" i="1" u="sng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Question </a:t>
            </a:r>
            <a:r>
              <a:rPr lang="en-US" sz="4000" b="1" i="1" u="sng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#3</a:t>
            </a:r>
            <a:endParaRPr lang="en-US" sz="4000" b="1" i="1" dirty="0" smtClean="0">
              <a:solidFill>
                <a:schemeClr val="bg1"/>
              </a:solidFill>
              <a:latin typeface="+mn-lt"/>
              <a:cs typeface="Times New Roman" pitchFamily="18" charset="0"/>
            </a:endParaRPr>
          </a:p>
          <a:p>
            <a:pPr>
              <a:defRPr/>
            </a:pPr>
            <a:endParaRPr lang="en-US" sz="4000" b="1" i="1" u="sng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  <a:p>
            <a:pPr marL="2767013" lvl="3" indent="-571500">
              <a:buFont typeface="Arial"/>
              <a:buChar char="•"/>
              <a:defRPr/>
            </a:pPr>
            <a:r>
              <a:rPr lang="en-US" sz="4000" dirty="0">
                <a:solidFill>
                  <a:schemeClr val="bg1"/>
                </a:solidFill>
              </a:rPr>
              <a:t>Studies </a:t>
            </a:r>
            <a:r>
              <a:rPr lang="en-US" sz="4000" dirty="0" smtClean="0">
                <a:solidFill>
                  <a:schemeClr val="bg1"/>
                </a:solidFill>
              </a:rPr>
              <a:t>assessing the relationship between alcohol abuse and internalized homophobia/heterosexism </a:t>
            </a:r>
            <a:r>
              <a:rPr lang="en-US" sz="4000" dirty="0">
                <a:solidFill>
                  <a:schemeClr val="bg1"/>
                </a:solidFill>
              </a:rPr>
              <a:t>have yielded mixed </a:t>
            </a:r>
            <a:r>
              <a:rPr lang="en-US" sz="4000" dirty="0" smtClean="0">
                <a:solidFill>
                  <a:schemeClr val="bg1"/>
                </a:solidFill>
              </a:rPr>
              <a:t>results</a:t>
            </a:r>
          </a:p>
          <a:p>
            <a:pPr marL="0" lvl="2" indent="0">
              <a:defRPr/>
            </a:pPr>
            <a:endParaRPr lang="en-US" sz="4000" b="1" dirty="0">
              <a:solidFill>
                <a:schemeClr val="bg1"/>
              </a:solidFill>
              <a:latin typeface="+mn-lt"/>
              <a:ea typeface="+mn-ea"/>
              <a:cs typeface="Times New Roman" pitchFamily="18" charset="0"/>
            </a:endParaRPr>
          </a:p>
          <a:p>
            <a:pPr marL="457200" indent="-457200" algn="ctr">
              <a:defRPr/>
            </a:pPr>
            <a:r>
              <a:rPr lang="en-US" sz="4000" b="1" dirty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CONCLUSIONS &amp; </a:t>
            </a:r>
            <a:r>
              <a:rPr lang="en-US" sz="4000" b="1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CLINICAL IMPLICATIONS</a:t>
            </a:r>
            <a:endParaRPr lang="en-US" sz="4000" b="1" dirty="0">
              <a:solidFill>
                <a:schemeClr val="bg1"/>
              </a:solidFill>
              <a:latin typeface="+mn-lt"/>
              <a:ea typeface="+mn-ea"/>
              <a:cs typeface="Times New Roman" pitchFamily="18" charset="0"/>
            </a:endParaRPr>
          </a:p>
          <a:p>
            <a:pPr marL="457200" indent="-457200">
              <a:spcBef>
                <a:spcPct val="10000"/>
              </a:spcBef>
              <a:buFontTx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Times New Roman" pitchFamily="18" charset="0"/>
              </a:rPr>
              <a:t>Assess internalized homophobia with the Sexual Identity Distress Scale</a:t>
            </a:r>
          </a:p>
          <a:p>
            <a:pPr marL="457200" indent="-457200">
              <a:spcBef>
                <a:spcPct val="10000"/>
              </a:spcBef>
              <a:buFontTx/>
              <a:buChar char="•"/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Appropriate use of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screening tools with strong validity and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reliability (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such as the CAGE questionnaire) and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effective referral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to treatment specialists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educated and </a:t>
            </a:r>
            <a:r>
              <a:rPr lang="en-US" sz="4000" dirty="0">
                <a:solidFill>
                  <a:schemeClr val="bg1"/>
                </a:solidFill>
                <a:latin typeface="+mn-lt"/>
              </a:rPr>
              <a:t>experienced in gay </a:t>
            </a: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issues beneficial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05400" y="9254"/>
            <a:ext cx="34061400" cy="6540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7200" b="1" spc="200" dirty="0" smtClean="0">
                <a:solidFill>
                  <a:srgbClr val="FFDB43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Reducing Alcohol Abuse in Gay Men: </a:t>
            </a:r>
          </a:p>
          <a:p>
            <a:pPr algn="ctr">
              <a:defRPr/>
            </a:pPr>
            <a:r>
              <a:rPr lang="en-US" sz="7200" b="1" spc="200" dirty="0" smtClean="0">
                <a:solidFill>
                  <a:srgbClr val="FFDB43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Clinical Recommendations from Conflicting Research</a:t>
            </a:r>
            <a:endParaRPr lang="en-US" sz="7200" b="1" spc="200" dirty="0">
              <a:solidFill>
                <a:srgbClr val="FFDB43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 algn="ctr">
              <a:defRPr/>
            </a:pPr>
            <a:r>
              <a:rPr lang="en-US" sz="5400" b="1" dirty="0" smtClean="0">
                <a:solidFill>
                  <a:srgbClr val="FFDB43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Christopher W. Blackwell, Ph.D.,  ARNP,  ANP-BC, CNE</a:t>
            </a:r>
          </a:p>
          <a:p>
            <a:pPr algn="ctr">
              <a:defRPr/>
            </a:pPr>
            <a:r>
              <a:rPr lang="en-US" sz="5400" b="1" i="1" dirty="0" smtClean="0">
                <a:solidFill>
                  <a:srgbClr val="FFDB43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Associate Professor &amp; Coordinator of Nurse Practitioner Programs</a:t>
            </a:r>
            <a:endParaRPr lang="en-US" sz="4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defRPr/>
            </a:pPr>
            <a:r>
              <a:rPr lang="en-US" sz="5400" b="1" dirty="0">
                <a:latin typeface="Adobe Garamond Pro" pitchFamily="18" charset="0"/>
                <a:ea typeface="Arial Unicode MS" pitchFamily="34" charset="-128"/>
                <a:cs typeface="Arial Unicode MS" pitchFamily="34" charset="-128"/>
              </a:rPr>
              <a:t>UNIVERSITY OF CENTRAL FLORIDA </a:t>
            </a:r>
          </a:p>
          <a:p>
            <a:pPr algn="ctr">
              <a:defRPr/>
            </a:pPr>
            <a:r>
              <a:rPr lang="en-US" sz="6500" b="1" dirty="0">
                <a:latin typeface="Adobe Garamond Pro" pitchFamily="18" charset="0"/>
                <a:ea typeface="Arial Unicode MS" pitchFamily="34" charset="-128"/>
                <a:cs typeface="Arial Unicode MS" pitchFamily="34" charset="-128"/>
              </a:rPr>
              <a:t>College </a:t>
            </a:r>
            <a:r>
              <a:rPr lang="en-US" sz="6500" b="1" i="1" dirty="0">
                <a:latin typeface="Adobe Garamond Pro" pitchFamily="18" charset="0"/>
                <a:ea typeface="Arial Unicode MS" pitchFamily="34" charset="-128"/>
                <a:cs typeface="Arial Unicode MS" pitchFamily="34" charset="-128"/>
              </a:rPr>
              <a:t>of</a:t>
            </a:r>
            <a:r>
              <a:rPr lang="en-US" sz="6500" b="1" dirty="0">
                <a:latin typeface="Adobe Garamond Pro" pitchFamily="18" charset="0"/>
                <a:ea typeface="Arial Unicode MS" pitchFamily="34" charset="-128"/>
                <a:cs typeface="Arial Unicode MS" pitchFamily="34" charset="-128"/>
              </a:rPr>
              <a:t> Nursing</a:t>
            </a:r>
          </a:p>
          <a:p>
            <a:pPr algn="ctr">
              <a:defRPr/>
            </a:pPr>
            <a:r>
              <a:rPr lang="en-US" sz="4800" b="1" dirty="0">
                <a:latin typeface="Adobe Garamond Pro" pitchFamily="18" charset="0"/>
                <a:ea typeface="Arial Unicode MS" pitchFamily="34" charset="-128"/>
                <a:cs typeface="Arial Unicode MS" pitchFamily="34" charset="-128"/>
              </a:rPr>
              <a:t>Orlando, Florida</a:t>
            </a:r>
            <a:endParaRPr lang="en-US" sz="6000" b="1" dirty="0">
              <a:latin typeface="Adobe Garamond Pro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ext Box 36"/>
          <p:cNvSpPr txBox="1">
            <a:spLocks noChangeArrowheads="1"/>
          </p:cNvSpPr>
          <p:nvPr/>
        </p:nvSpPr>
        <p:spPr bwMode="auto">
          <a:xfrm>
            <a:off x="33070800" y="31394400"/>
            <a:ext cx="760757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dirty="0" err="1" smtClean="0">
                <a:latin typeface="+mn-lt"/>
                <a:ea typeface="+mn-ea"/>
              </a:rPr>
              <a:t>Christopher.blackwell@ucf.edu</a:t>
            </a:r>
            <a:endParaRPr lang="en-US" sz="4000" b="1" dirty="0">
              <a:latin typeface="+mn-lt"/>
              <a:ea typeface="+mn-ea"/>
            </a:endParaRPr>
          </a:p>
        </p:txBody>
      </p:sp>
      <p:pic>
        <p:nvPicPr>
          <p:cNvPr id="4105" name="Picture 8" descr="SFO_horizontal W v8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92600" y="30803850"/>
            <a:ext cx="9982200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15" descr="Monogram W v8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85800"/>
            <a:ext cx="5459413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alcoholgay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5298400"/>
            <a:ext cx="10668000" cy="4800600"/>
          </a:xfrm>
          <a:prstGeom prst="rect">
            <a:avLst/>
          </a:prstGeom>
        </p:spPr>
      </p:pic>
      <p:pic>
        <p:nvPicPr>
          <p:cNvPr id="9" name="Picture 8" descr="beerisgay?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6200" y="13868400"/>
            <a:ext cx="4607967" cy="6545407"/>
          </a:xfrm>
          <a:prstGeom prst="rect">
            <a:avLst/>
          </a:prstGeom>
        </p:spPr>
      </p:pic>
      <p:pic>
        <p:nvPicPr>
          <p:cNvPr id="10" name="Picture 9" descr="Eating-and-Drinking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85600" y="6400800"/>
            <a:ext cx="3669062" cy="304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366</Words>
  <Application>Microsoft Macintosh PowerPoint</Application>
  <PresentationFormat>Custom</PresentationFormat>
  <Paragraphs>92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UCF College of Health and Public Affairs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Carolyn Petagno</dc:creator>
  <cp:lastModifiedBy>Christopher Blackwell</cp:lastModifiedBy>
  <cp:revision>64</cp:revision>
  <dcterms:created xsi:type="dcterms:W3CDTF">2008-10-23T14:48:16Z</dcterms:created>
  <dcterms:modified xsi:type="dcterms:W3CDTF">2013-09-22T07:24:36Z</dcterms:modified>
</cp:coreProperties>
</file>