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40"/>
  </p:notesMasterIdLst>
  <p:handoutMasterIdLst>
    <p:handoutMasterId r:id="rId41"/>
  </p:handoutMasterIdLst>
  <p:sldIdLst>
    <p:sldId id="289" r:id="rId2"/>
    <p:sldId id="432" r:id="rId3"/>
    <p:sldId id="433" r:id="rId4"/>
    <p:sldId id="434" r:id="rId5"/>
    <p:sldId id="435" r:id="rId6"/>
    <p:sldId id="436"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30" r:id="rId39"/>
  </p:sldIdLst>
  <p:sldSz cx="9144000" cy="6858000" type="screen4x3"/>
  <p:notesSz cx="6881813" cy="9296400"/>
  <p:defaultTextStyle>
    <a:defPPr>
      <a:defRPr lang="en-US"/>
    </a:defPPr>
    <a:lvl1pPr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1pPr>
    <a:lvl2pPr marL="4572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2pPr>
    <a:lvl3pPr marL="9144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3pPr>
    <a:lvl4pPr marL="13716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4pPr>
    <a:lvl5pPr marL="1828800" algn="ctr" rtl="0" fontAlgn="base">
      <a:spcBef>
        <a:spcPct val="20000"/>
      </a:spcBef>
      <a:spcAft>
        <a:spcPct val="0"/>
      </a:spcAft>
      <a:buChar char="•"/>
      <a:defRPr sz="2400" kern="1200">
        <a:solidFill>
          <a:schemeClr val="bg2"/>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bg2"/>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bg2"/>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bg2"/>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bg2"/>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48830"/>
    <a:srgbClr val="06C044"/>
    <a:srgbClr val="0CBE08"/>
    <a:srgbClr val="FFCC66"/>
    <a:srgbClr val="FFFF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45" autoAdjust="0"/>
    <p:restoredTop sz="86443" autoAdjust="0"/>
  </p:normalViewPr>
  <p:slideViewPr>
    <p:cSldViewPr>
      <p:cViewPr>
        <p:scale>
          <a:sx n="75" d="100"/>
          <a:sy n="75" d="100"/>
        </p:scale>
        <p:origin x="-1520" y="-752"/>
      </p:cViewPr>
      <p:guideLst>
        <p:guide orient="horz" pos="2160"/>
        <p:guide pos="2880"/>
      </p:guideLst>
    </p:cSldViewPr>
  </p:slideViewPr>
  <p:outlineViewPr>
    <p:cViewPr>
      <p:scale>
        <a:sx n="33" d="100"/>
        <a:sy n="33" d="100"/>
      </p:scale>
      <p:origin x="0" y="525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776" y="-78"/>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r>
              <a:rPr lang="en-US"/>
              <a:t>Workshop Handouts	</a:t>
            </a:r>
          </a:p>
        </p:txBody>
      </p:sp>
      <p:sp>
        <p:nvSpPr>
          <p:cNvPr id="35843" name="Rectangle 3"/>
          <p:cNvSpPr>
            <a:spLocks noGrp="1" noChangeArrowheads="1"/>
          </p:cNvSpPr>
          <p:nvPr>
            <p:ph type="dt" sz="quarter" idx="1"/>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r>
              <a:rPr lang="en-US"/>
              <a:t>October 27, 2005</a:t>
            </a:r>
          </a:p>
        </p:txBody>
      </p:sp>
      <p:sp>
        <p:nvSpPr>
          <p:cNvPr id="35844" name="Rectangle 4"/>
          <p:cNvSpPr>
            <a:spLocks noGrp="1" noChangeArrowheads="1"/>
          </p:cNvSpPr>
          <p:nvPr>
            <p:ph type="ftr" sz="quarter" idx="2"/>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r>
              <a:rPr lang="en-US"/>
              <a:t>Division of Graduate Studies</a:t>
            </a:r>
          </a:p>
        </p:txBody>
      </p:sp>
      <p:sp>
        <p:nvSpPr>
          <p:cNvPr id="35845" name="Rectangle 5"/>
          <p:cNvSpPr>
            <a:spLocks noGrp="1" noChangeArrowheads="1"/>
          </p:cNvSpPr>
          <p:nvPr>
            <p:ph type="sldNum" sz="quarter" idx="3"/>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r>
              <a:rPr lang="en-US"/>
              <a:t>Page </a:t>
            </a:r>
            <a:fld id="{71457560-0EB6-4846-95AE-F5D70FE369B8}" type="slidenum">
              <a:rPr lang="en-US"/>
              <a:pPr>
                <a:defRPr/>
              </a:pPr>
              <a:t>‹#›</a:t>
            </a:fld>
            <a:endParaRPr lang="en-US"/>
          </a:p>
        </p:txBody>
      </p:sp>
    </p:spTree>
    <p:extLst>
      <p:ext uri="{BB962C8B-B14F-4D97-AF65-F5344CB8AC3E}">
        <p14:creationId xmlns:p14="http://schemas.microsoft.com/office/powerpoint/2010/main" val="9778803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endParaRPr lang="en-US"/>
          </a:p>
        </p:txBody>
      </p:sp>
      <p:sp>
        <p:nvSpPr>
          <p:cNvPr id="27651" name="Rectangle 3"/>
          <p:cNvSpPr>
            <a:spLocks noGrp="1" noChangeArrowheads="1"/>
          </p:cNvSpPr>
          <p:nvPr>
            <p:ph type="dt" idx="1"/>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r>
              <a:rPr lang="en-US"/>
              <a:t>October 27, 2005</a:t>
            </a:r>
          </a:p>
        </p:txBody>
      </p:sp>
      <p:sp>
        <p:nvSpPr>
          <p:cNvPr id="27652" name="Rectangle 4"/>
          <p:cNvSpPr>
            <a:spLocks noGrp="1" noRot="1" noChangeAspect="1" noChangeArrowheads="1" noTextEdit="1"/>
          </p:cNvSpPr>
          <p:nvPr>
            <p:ph type="sldImg" idx="2"/>
          </p:nvPr>
        </p:nvSpPr>
        <p:spPr bwMode="auto">
          <a:xfrm>
            <a:off x="1117600" y="696913"/>
            <a:ext cx="4649788" cy="34877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19163" y="4416425"/>
            <a:ext cx="5043487"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l" defTabSz="908050">
              <a:spcBef>
                <a:spcPct val="0"/>
              </a:spcBef>
              <a:buFontTx/>
              <a:buNone/>
              <a:defRPr sz="1200" smtClean="0">
                <a:solidFill>
                  <a:schemeClr val="tx1"/>
                </a:solidFill>
                <a:cs typeface="+mn-cs"/>
              </a:defRPr>
            </a:lvl1pPr>
          </a:lstStyle>
          <a:p>
            <a:pPr>
              <a:defRPr/>
            </a:pPr>
            <a:endParaRPr lang="en-US"/>
          </a:p>
        </p:txBody>
      </p:sp>
      <p:sp>
        <p:nvSpPr>
          <p:cNvPr id="27655" name="Rectangle 7"/>
          <p:cNvSpPr>
            <a:spLocks noGrp="1" noChangeArrowheads="1"/>
          </p:cNvSpPr>
          <p:nvPr>
            <p:ph type="sldNum" sz="quarter" idx="5"/>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778" tIns="45389" rIns="90778" bIns="45389" numCol="1" anchor="b" anchorCtr="0" compatLnSpc="1">
            <a:prstTxWarp prst="textNoShape">
              <a:avLst/>
            </a:prstTxWarp>
          </a:bodyPr>
          <a:lstStyle>
            <a:lvl1pPr algn="r" defTabSz="908050">
              <a:spcBef>
                <a:spcPct val="0"/>
              </a:spcBef>
              <a:buFontTx/>
              <a:buNone/>
              <a:defRPr sz="1200" smtClean="0">
                <a:solidFill>
                  <a:schemeClr val="tx1"/>
                </a:solidFill>
                <a:cs typeface="+mn-cs"/>
              </a:defRPr>
            </a:lvl1pPr>
          </a:lstStyle>
          <a:p>
            <a:pPr>
              <a:defRPr/>
            </a:pPr>
            <a:fld id="{FF11A148-E239-9849-A6B6-BA4CE71648D1}" type="slidenum">
              <a:rPr lang="en-US"/>
              <a:pPr>
                <a:defRPr/>
              </a:pPr>
              <a:t>‹#›</a:t>
            </a:fld>
            <a:endParaRPr lang="en-US"/>
          </a:p>
        </p:txBody>
      </p:sp>
    </p:spTree>
    <p:extLst>
      <p:ext uri="{BB962C8B-B14F-4D97-AF65-F5344CB8AC3E}">
        <p14:creationId xmlns:p14="http://schemas.microsoft.com/office/powerpoint/2010/main" val="3199531330"/>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17D37C98-A52A-FF4C-8260-CD7C40182B67}" type="slidenum">
              <a:rPr lang="en-US"/>
              <a:pPr>
                <a:defRPr/>
              </a:pPr>
              <a:t>1</a:t>
            </a:fld>
            <a:endParaRPr lang="en-US"/>
          </a:p>
        </p:txBody>
      </p:sp>
      <p:sp>
        <p:nvSpPr>
          <p:cNvPr id="72706" name="Rectangle 2"/>
          <p:cNvSpPr>
            <a:spLocks noGrp="1" noRot="1" noChangeAspect="1" noChangeArrowheads="1" noTextEdit="1"/>
          </p:cNvSpPr>
          <p:nvPr>
            <p:ph type="sldImg"/>
          </p:nvPr>
        </p:nvSpPr>
        <p:spPr>
          <a:xfrm>
            <a:off x="1120775" y="696913"/>
            <a:ext cx="4648200" cy="3486150"/>
          </a:xfrm>
          <a:ln/>
          <a:extLst>
            <a:ext uri="{FAA26D3D-D897-4be2-8F04-BA451C77F1D7}">
              <ma14:placeholderFlag xmlns:ma14="http://schemas.microsoft.com/office/mac/drawingml/2011/main" val="1"/>
            </a:ext>
          </a:extLst>
        </p:spPr>
      </p:sp>
      <p:sp>
        <p:nvSpPr>
          <p:cNvPr id="72707" name="Rectangle 3"/>
          <p:cNvSpPr>
            <a:spLocks noGrp="1" noChangeArrowheads="1"/>
          </p:cNvSpPr>
          <p:nvPr>
            <p:ph type="body" idx="1"/>
          </p:nvPr>
        </p:nvSpPr>
        <p:spPr>
          <a:xfrm>
            <a:off x="920750" y="4414838"/>
            <a:ext cx="5040313" cy="4184650"/>
          </a:xfrm>
        </p:spPr>
        <p:txBody>
          <a:bodyPr lIns="89224" tIns="44611" rIns="89224" bIns="44611"/>
          <a:lstStyle/>
          <a:p>
            <a:pPr>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F116C9B-3A8E-1445-8581-BF67CC976CFA}" type="slidenum">
              <a:rPr lang="en-US"/>
              <a:pPr>
                <a:defRPr/>
              </a:pPr>
              <a:t>10</a:t>
            </a:fld>
            <a:endParaRPr lang="en-US"/>
          </a:p>
        </p:txBody>
      </p:sp>
      <p:sp>
        <p:nvSpPr>
          <p:cNvPr id="38297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8297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6A34CBAD-5D2F-4E41-A14A-3578CC0BDAE3}" type="slidenum">
              <a:rPr lang="en-US" sz="1200" smtClean="0">
                <a:cs typeface="+mn-cs"/>
              </a:rPr>
              <a:pPr algn="r">
                <a:buFontTx/>
                <a:buNone/>
                <a:defRPr/>
              </a:pPr>
              <a:t>10</a:t>
            </a:fld>
            <a:endParaRPr lang="en-US" sz="1200" smtClean="0">
              <a:cs typeface="+mn-cs"/>
            </a:endParaRPr>
          </a:p>
        </p:txBody>
      </p:sp>
      <p:sp>
        <p:nvSpPr>
          <p:cNvPr id="38298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2981" name="Rectangle 3"/>
          <p:cNvSpPr>
            <a:spLocks noGrp="1" noChangeArrowheads="1"/>
          </p:cNvSpPr>
          <p:nvPr>
            <p:ph type="body" idx="1"/>
          </p:nvPr>
        </p:nvSpPr>
        <p:spPr/>
        <p:txBody>
          <a:bodyPr/>
          <a:lstStyle/>
          <a:p>
            <a:pPr>
              <a:defRPr/>
            </a:pPr>
            <a:r>
              <a:rPr lang="en-US" smtClean="0">
                <a:cs typeface="+mn-cs"/>
              </a:rPr>
              <a:t>1. </a:t>
            </a:r>
          </a:p>
          <a:p>
            <a:pPr>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616AE778-8A3D-9E4E-8CD8-FAB28D44E922}" type="slidenum">
              <a:rPr lang="en-US"/>
              <a:pPr>
                <a:defRPr/>
              </a:pPr>
              <a:t>11</a:t>
            </a:fld>
            <a:endParaRPr lang="en-US"/>
          </a:p>
        </p:txBody>
      </p:sp>
      <p:sp>
        <p:nvSpPr>
          <p:cNvPr id="385026"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385027" name="Notes Placeholder 2"/>
          <p:cNvSpPr>
            <a:spLocks noGrp="1"/>
          </p:cNvSpPr>
          <p:nvPr>
            <p:ph type="body" idx="1"/>
          </p:nvPr>
        </p:nvSpPr>
        <p:spPr/>
        <p:txBody>
          <a:bodyPr/>
          <a:lstStyle/>
          <a:p>
            <a:pPr>
              <a:defRPr/>
            </a:pPr>
            <a:r>
              <a:rPr lang="en-US" smtClean="0">
                <a:cs typeface="+mn-cs"/>
              </a:rPr>
              <a:t>This is normal anorectal tissue seen through an anoscope. </a:t>
            </a:r>
          </a:p>
        </p:txBody>
      </p:sp>
      <p:sp>
        <p:nvSpPr>
          <p:cNvPr id="385028" name="Date Placeholder 3"/>
          <p:cNvSpPr txBox="1">
            <a:spLocks noGrp="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85029" name="Slide Number Placeholder 4"/>
          <p:cNvSpPr txBox="1">
            <a:spLocks noGrp="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B07982A6-8B13-B349-8EDB-739995044F27}" type="slidenum">
              <a:rPr lang="en-US" sz="1200" smtClean="0">
                <a:cs typeface="+mn-cs"/>
              </a:rPr>
              <a:pPr algn="r">
                <a:buFontTx/>
                <a:buNone/>
                <a:defRPr/>
              </a:pPr>
              <a:t>11</a:t>
            </a:fld>
            <a:endParaRPr lang="en-US" sz="1200"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CC5C1269-33FB-3540-B93C-4DB8896E3DCE}" type="slidenum">
              <a:rPr lang="en-US"/>
              <a:pPr>
                <a:defRPr/>
              </a:pPr>
              <a:t>12</a:t>
            </a:fld>
            <a:endParaRPr lang="en-US"/>
          </a:p>
        </p:txBody>
      </p:sp>
      <p:sp>
        <p:nvSpPr>
          <p:cNvPr id="387074" name="Rectangle 2"/>
          <p:cNvSpPr>
            <a:spLocks noGrp="1" noRot="1" noChangeAspect="1" noChangeArrowheads="1" noTextEdit="1"/>
          </p:cNvSpPr>
          <p:nvPr>
            <p:ph type="sldImg"/>
          </p:nvPr>
        </p:nvSpPr>
        <p:spPr>
          <a:xfrm>
            <a:off x="1117600" y="696913"/>
            <a:ext cx="4649788" cy="3486150"/>
          </a:xfrm>
          <a:ln/>
          <a:extLst>
            <a:ext uri="{FAA26D3D-D897-4be2-8F04-BA451C77F1D7}">
              <ma14:placeholderFlag xmlns:ma14="http://schemas.microsoft.com/office/mac/drawingml/2011/main" val="1"/>
            </a:ext>
          </a:extLst>
        </p:spPr>
      </p:sp>
      <p:sp>
        <p:nvSpPr>
          <p:cNvPr id="387075" name="Rectangle 3"/>
          <p:cNvSpPr>
            <a:spLocks noGrp="1" noChangeArrowheads="1"/>
          </p:cNvSpPr>
          <p:nvPr>
            <p:ph type="body" idx="1"/>
          </p:nvPr>
        </p:nvSpPr>
        <p:spPr>
          <a:xfrm>
            <a:off x="688975" y="4416425"/>
            <a:ext cx="5505450" cy="4183063"/>
          </a:xfrm>
        </p:spPr>
        <p:txBody>
          <a:bodyPr lIns="92885" tIns="46442" rIns="92885" bIns="46442"/>
          <a:lstStyle/>
          <a:p>
            <a:pPr>
              <a:defRPr/>
            </a:pPr>
            <a:r>
              <a:rPr lang="en-US" smtClean="0">
                <a:cs typeface="+mn-cs"/>
              </a:rPr>
              <a:t>Taken by UCSF study by  Jeff Logan</a:t>
            </a:r>
          </a:p>
          <a:p>
            <a:pPr>
              <a:defRPr/>
            </a:pPr>
            <a:endParaRPr lang="en-GB" smtClean="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E6F45AD2-672B-6043-9EA0-7E4DAC5D43F3}" type="slidenum">
              <a:rPr lang="en-US"/>
              <a:pPr>
                <a:defRPr/>
              </a:pPr>
              <a:t>13</a:t>
            </a:fld>
            <a:endParaRPr lang="en-US"/>
          </a:p>
        </p:txBody>
      </p:sp>
      <p:sp>
        <p:nvSpPr>
          <p:cNvPr id="38912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8912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66031D9F-CDEB-DD40-9325-0B406D2D0645}" type="slidenum">
              <a:rPr lang="en-US" sz="1200" smtClean="0">
                <a:cs typeface="+mn-cs"/>
              </a:rPr>
              <a:pPr algn="r">
                <a:buFontTx/>
                <a:buNone/>
                <a:defRPr/>
              </a:pPr>
              <a:t>13</a:t>
            </a:fld>
            <a:endParaRPr lang="en-US" sz="1200" smtClean="0">
              <a:cs typeface="+mn-cs"/>
            </a:endParaRPr>
          </a:p>
        </p:txBody>
      </p:sp>
      <p:sp>
        <p:nvSpPr>
          <p:cNvPr id="38912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25" name="Rectangle 3"/>
          <p:cNvSpPr>
            <a:spLocks noGrp="1" noChangeArrowheads="1"/>
          </p:cNvSpPr>
          <p:nvPr>
            <p:ph type="body" idx="1"/>
          </p:nvPr>
        </p:nvSpPr>
        <p:spPr/>
        <p:txBody>
          <a:bodyPr/>
          <a:lstStyle/>
          <a:p>
            <a:pPr>
              <a:defRPr/>
            </a:pPr>
            <a:r>
              <a:rPr lang="en-US" smtClean="0">
                <a:cs typeface="+mn-cs"/>
              </a:rPr>
              <a:t>1. Because men who have HPV do not always have symptoms of the disease, the absence of visible genital lesions during a physical examination may preclude an accurate diagnosis (Bertram &amp; Niederhauser, 2008, Sheng-Fei, &amp; Winter, 2010). </a:t>
            </a:r>
          </a:p>
          <a:p>
            <a:pPr>
              <a:defRPr/>
            </a:pPr>
            <a:r>
              <a:rPr lang="en-US" smtClean="0">
                <a:cs typeface="+mn-cs"/>
              </a:rPr>
              <a:t>3. A study following the pilot provided basic information to the participants about pap testing and assessed if they had ever had one, what barriers may prevent them from obtaining one in the future and who they thought should receive regular anal pap screening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9BC61C64-A6FE-5D49-844E-D6E59F97825D}" type="slidenum">
              <a:rPr lang="en-US"/>
              <a:pPr>
                <a:defRPr/>
              </a:pPr>
              <a:t>14</a:t>
            </a:fld>
            <a:endParaRPr lang="en-US"/>
          </a:p>
        </p:txBody>
      </p:sp>
      <p:sp>
        <p:nvSpPr>
          <p:cNvPr id="391170"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391171" name="Notes Placeholder 2"/>
          <p:cNvSpPr>
            <a:spLocks noGrp="1"/>
          </p:cNvSpPr>
          <p:nvPr>
            <p:ph type="body" idx="1"/>
          </p:nvPr>
        </p:nvSpPr>
        <p:spPr/>
        <p:txBody>
          <a:bodyPr/>
          <a:lstStyle/>
          <a:p>
            <a:pPr>
              <a:defRPr/>
            </a:pPr>
            <a:r>
              <a:rPr lang="en-US" dirty="0" smtClean="0">
                <a:cs typeface="+mn-cs"/>
              </a:rPr>
              <a:t>1. The men in the study who were HIV- infected were more likely to be aware of </a:t>
            </a:r>
            <a:r>
              <a:rPr lang="en-US" dirty="0" err="1" smtClean="0">
                <a:cs typeface="+mn-cs"/>
              </a:rPr>
              <a:t>anorectal</a:t>
            </a:r>
            <a:r>
              <a:rPr lang="en-US" dirty="0" smtClean="0">
                <a:cs typeface="+mn-cs"/>
              </a:rPr>
              <a:t> screening.  Gay men were more willing than bisexual men to have anal pap testing in the future (Reed et al., 2010). </a:t>
            </a:r>
          </a:p>
          <a:p>
            <a:pPr>
              <a:defRPr/>
            </a:pPr>
            <a:r>
              <a:rPr lang="en-US" dirty="0" smtClean="0">
                <a:cs typeface="+mn-cs"/>
              </a:rPr>
              <a:t>2. Although there is evidence that MSM who are HIV-infected are the most at-risk group for HPV infection and </a:t>
            </a:r>
            <a:r>
              <a:rPr lang="en-US" dirty="0" err="1" smtClean="0">
                <a:cs typeface="+mn-cs"/>
              </a:rPr>
              <a:t>anorectal</a:t>
            </a:r>
            <a:r>
              <a:rPr lang="en-US" dirty="0" smtClean="0">
                <a:cs typeface="+mn-cs"/>
              </a:rPr>
              <a:t> cancer, few studies have assessed this group</a:t>
            </a:r>
            <a:r>
              <a:rPr lang="ja-JP" altLang="en-US" dirty="0" smtClean="0">
                <a:latin typeface="Arial"/>
                <a:cs typeface="+mn-cs"/>
              </a:rPr>
              <a:t>’</a:t>
            </a:r>
            <a:r>
              <a:rPr lang="en-US" dirty="0" smtClean="0">
                <a:cs typeface="+mn-cs"/>
              </a:rPr>
              <a:t>s knowledge and awareness of their ability to have an </a:t>
            </a:r>
            <a:r>
              <a:rPr lang="en-US" dirty="0" err="1" smtClean="0">
                <a:cs typeface="+mn-cs"/>
              </a:rPr>
              <a:t>anorectal</a:t>
            </a:r>
            <a:r>
              <a:rPr lang="en-US" dirty="0" smtClean="0">
                <a:cs typeface="+mn-cs"/>
              </a:rPr>
              <a:t> screening and the benefits of this preventative care (Goldstone &amp; </a:t>
            </a:r>
            <a:r>
              <a:rPr lang="en-US" dirty="0" err="1" smtClean="0">
                <a:cs typeface="+mn-cs"/>
              </a:rPr>
              <a:t>Moshier</a:t>
            </a:r>
            <a:r>
              <a:rPr lang="en-US" dirty="0" smtClean="0">
                <a:cs typeface="+mn-cs"/>
              </a:rPr>
              <a:t>, 2010). </a:t>
            </a:r>
          </a:p>
          <a:p>
            <a:pPr>
              <a:defRPr/>
            </a:pPr>
            <a:endParaRPr lang="en-US" dirty="0" smtClean="0">
              <a:cs typeface="+mn-cs"/>
            </a:endParaRPr>
          </a:p>
        </p:txBody>
      </p:sp>
      <p:sp>
        <p:nvSpPr>
          <p:cNvPr id="391172" name="Date Placeholder 3"/>
          <p:cNvSpPr txBox="1">
            <a:spLocks noGrp="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91173" name="Slide Number Placeholder 4"/>
          <p:cNvSpPr txBox="1">
            <a:spLocks noGrp="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8035E864-56FA-3A45-A40F-CC9C7AADC778}" type="slidenum">
              <a:rPr lang="en-US" sz="1200" smtClean="0">
                <a:cs typeface="+mn-cs"/>
              </a:rPr>
              <a:pPr algn="r">
                <a:buFontTx/>
                <a:buNone/>
                <a:defRPr/>
              </a:pPr>
              <a:t>14</a:t>
            </a:fld>
            <a:endParaRPr lang="en-US" sz="1200"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7730217-4962-CE40-B8BD-A8886F2052B5}" type="slidenum">
              <a:rPr lang="en-US"/>
              <a:pPr>
                <a:defRPr/>
              </a:pPr>
              <a:t>15</a:t>
            </a:fld>
            <a:endParaRPr lang="en-US"/>
          </a:p>
        </p:txBody>
      </p:sp>
      <p:sp>
        <p:nvSpPr>
          <p:cNvPr id="39321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9321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3505E754-3B9F-F945-8955-74ADED94D686}" type="slidenum">
              <a:rPr lang="en-US" sz="1200" smtClean="0">
                <a:cs typeface="+mn-cs"/>
              </a:rPr>
              <a:pPr algn="r">
                <a:buFontTx/>
                <a:buNone/>
                <a:defRPr/>
              </a:pPr>
              <a:t>15</a:t>
            </a:fld>
            <a:endParaRPr lang="en-US" sz="1200" smtClean="0">
              <a:cs typeface="+mn-cs"/>
            </a:endParaRPr>
          </a:p>
        </p:txBody>
      </p:sp>
      <p:sp>
        <p:nvSpPr>
          <p:cNvPr id="39322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3221" name="Rectangle 3"/>
          <p:cNvSpPr>
            <a:spLocks noGrp="1" noChangeArrowheads="1"/>
          </p:cNvSpPr>
          <p:nvPr>
            <p:ph type="body" idx="1"/>
          </p:nvPr>
        </p:nvSpPr>
        <p:spPr/>
        <p:txBody>
          <a:bodyPr/>
          <a:lstStyle/>
          <a:p>
            <a:pPr marL="228600" indent="-228600">
              <a:buFontTx/>
              <a:buAutoNum type="arabicPeriod"/>
              <a:defRPr/>
            </a:pPr>
            <a:r>
              <a:rPr lang="en-US" smtClean="0">
                <a:cs typeface="+mn-cs"/>
              </a:rPr>
              <a:t>The intent of MSM to have HPV testing is typically positive in studies that have evaluated the participants</a:t>
            </a:r>
            <a:r>
              <a:rPr lang="ja-JP" altLang="en-US" smtClean="0">
                <a:latin typeface="Arial"/>
                <a:cs typeface="+mn-cs"/>
              </a:rPr>
              <a:t>’</a:t>
            </a:r>
            <a:r>
              <a:rPr lang="en-US" smtClean="0">
                <a:cs typeface="+mn-cs"/>
              </a:rPr>
              <a:t> willingness to have it done once they have been educated about their vulnerability to anal cancer</a:t>
            </a:r>
          </a:p>
          <a:p>
            <a:pPr marL="228600" indent="-228600">
              <a:buFontTx/>
              <a:buAutoNum type="arabicPeriod"/>
              <a:defRPr/>
            </a:pPr>
            <a:r>
              <a:rPr lang="en-US" smtClean="0">
                <a:cs typeface="+mn-cs"/>
              </a:rPr>
              <a:t>they are more likely to have a regular yearly check-up which provides a great opportunity for recommended STI screening (Buchmueller &amp; Carpenter, 2010) </a:t>
            </a:r>
          </a:p>
          <a:p>
            <a:pPr marL="228600" indent="-228600">
              <a:buFontTx/>
              <a:buAutoNum type="arabicPeriod"/>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33E7699A-154D-4A47-ABB9-80806BA39B45}" type="slidenum">
              <a:rPr lang="en-US"/>
              <a:pPr>
                <a:defRPr/>
              </a:pPr>
              <a:t>16</a:t>
            </a:fld>
            <a:endParaRPr lang="en-US"/>
          </a:p>
        </p:txBody>
      </p:sp>
      <p:sp>
        <p:nvSpPr>
          <p:cNvPr id="395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526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996D64D1-64ED-F44F-B887-5093273787E2}" type="slidenum">
              <a:rPr lang="en-US"/>
              <a:pPr>
                <a:defRPr/>
              </a:pPr>
              <a:t>17</a:t>
            </a:fld>
            <a:endParaRPr lang="en-US"/>
          </a:p>
        </p:txBody>
      </p:sp>
      <p:sp>
        <p:nvSpPr>
          <p:cNvPr id="397314" name="Slide Image Placeholder 1"/>
          <p:cNvSpPr>
            <a:spLocks noGrp="1" noRot="1" noChangeAspect="1" noTextEdit="1"/>
          </p:cNvSpPr>
          <p:nvPr>
            <p:ph type="sldImg"/>
          </p:nvPr>
        </p:nvSpPr>
        <p:spPr>
          <a:ln/>
          <a:extLst>
            <a:ext uri="{FAA26D3D-D897-4be2-8F04-BA451C77F1D7}">
              <ma14:placeholderFlag xmlns:ma14="http://schemas.microsoft.com/office/mac/drawingml/2011/main" val="1"/>
            </a:ext>
          </a:extLst>
        </p:spPr>
      </p:sp>
      <p:sp>
        <p:nvSpPr>
          <p:cNvPr id="397315" name="Notes Placeholder 2"/>
          <p:cNvSpPr>
            <a:spLocks noGrp="1"/>
          </p:cNvSpPr>
          <p:nvPr>
            <p:ph type="body" idx="1"/>
          </p:nvPr>
        </p:nvSpPr>
        <p:spPr/>
        <p:txBody>
          <a:bodyPr/>
          <a:lstStyle/>
          <a:p>
            <a:pPr>
              <a:defRPr/>
            </a:pPr>
            <a:r>
              <a:rPr lang="en-US" smtClean="0">
                <a:cs typeface="+mn-cs"/>
              </a:rPr>
              <a:t>From study by Jeff Logan, UCSF</a:t>
            </a:r>
          </a:p>
        </p:txBody>
      </p:sp>
      <p:sp>
        <p:nvSpPr>
          <p:cNvPr id="397316" name="Date Placeholder 3"/>
          <p:cNvSpPr txBox="1">
            <a:spLocks noGrp="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97317" name="Slide Number Placeholder 4"/>
          <p:cNvSpPr txBox="1">
            <a:spLocks noGrp="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6F88D6D5-39EF-054A-B37C-B23902432BE4}" type="slidenum">
              <a:rPr lang="en-US" sz="1200" smtClean="0">
                <a:cs typeface="+mn-cs"/>
              </a:rPr>
              <a:pPr algn="r">
                <a:buFontTx/>
                <a:buNone/>
                <a:defRPr/>
              </a:pPr>
              <a:t>17</a:t>
            </a:fld>
            <a:endParaRPr lang="en-US" sz="1200"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9780A76A-7140-7F41-87D7-FCAAB2FBAE03}" type="slidenum">
              <a:rPr lang="en-US"/>
              <a:pPr>
                <a:defRPr/>
              </a:pPr>
              <a:t>18</a:t>
            </a:fld>
            <a:endParaRPr lang="en-US"/>
          </a:p>
        </p:txBody>
      </p:sp>
      <p:sp>
        <p:nvSpPr>
          <p:cNvPr id="39936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9936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1E199D8F-0261-8E46-B322-37899EEE5181}" type="slidenum">
              <a:rPr lang="en-US" sz="1200" smtClean="0">
                <a:cs typeface="+mn-cs"/>
              </a:rPr>
              <a:pPr algn="r">
                <a:buFontTx/>
                <a:buNone/>
                <a:defRPr/>
              </a:pPr>
              <a:t>18</a:t>
            </a:fld>
            <a:endParaRPr lang="en-US" sz="1200" smtClean="0">
              <a:cs typeface="+mn-cs"/>
            </a:endParaRPr>
          </a:p>
        </p:txBody>
      </p:sp>
      <p:sp>
        <p:nvSpPr>
          <p:cNvPr id="39936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9365" name="Rectangle 3"/>
          <p:cNvSpPr>
            <a:spLocks noGrp="1" noChangeArrowheads="1"/>
          </p:cNvSpPr>
          <p:nvPr>
            <p:ph type="body" idx="1"/>
          </p:nvPr>
        </p:nvSpPr>
        <p:spPr/>
        <p:txBody>
          <a:bodyPr/>
          <a:lstStyle/>
          <a:p>
            <a:pPr marL="228600" indent="-228600">
              <a:buFontTx/>
              <a:buAutoNum type="arabicPeriod"/>
              <a:defRPr/>
            </a:pPr>
            <a:r>
              <a:rPr lang="en-US" smtClean="0">
                <a:cs typeface="+mn-cs"/>
              </a:rPr>
              <a:t>Presentation of symptoms such as rectal bleeding, anal pain and irritation have sometimes been diagnosed by the provider as hemorrhoids or other non-threatening illnesses causing a delay in diagnosis (Lindsey et al., 2009</a:t>
            </a:r>
          </a:p>
          <a:p>
            <a:pPr marL="228600" indent="-228600">
              <a:buFontTx/>
              <a:buAutoNum type="arabicPeriod"/>
              <a:defRPr/>
            </a:pPr>
            <a:r>
              <a:rPr lang="en-US" smtClean="0">
                <a:cs typeface="+mn-cs"/>
              </a:rPr>
              <a:t>Identification of high risk groups that would benefit from recommended guidelines is critically important toward decreasing morbidity and mortality from HPV and anal cancer (Lindsey et al., 2009; Reed et al., 2010); but this is challenging in gay patients (Liddon et al., 2010).</a:t>
            </a:r>
          </a:p>
          <a:p>
            <a:pPr marL="228600" indent="-228600">
              <a:buFontTx/>
              <a:buAutoNum type="arabicPeriod"/>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BD024EBD-86FD-4E47-99B0-FA6687032448}" type="slidenum">
              <a:rPr lang="en-US"/>
              <a:pPr>
                <a:defRPr/>
              </a:pPr>
              <a:t>19</a:t>
            </a:fld>
            <a:endParaRPr lang="en-US"/>
          </a:p>
        </p:txBody>
      </p:sp>
      <p:sp>
        <p:nvSpPr>
          <p:cNvPr id="401410"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1411"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9D4C2058-1892-B241-A7C8-CC80C31A4C05}" type="slidenum">
              <a:rPr lang="en-US" sz="1200" smtClean="0">
                <a:cs typeface="+mn-cs"/>
              </a:rPr>
              <a:pPr algn="r">
                <a:buFontTx/>
                <a:buNone/>
                <a:defRPr/>
              </a:pPr>
              <a:t>19</a:t>
            </a:fld>
            <a:endParaRPr lang="en-US" sz="1200" smtClean="0">
              <a:cs typeface="+mn-cs"/>
            </a:endParaRPr>
          </a:p>
        </p:txBody>
      </p:sp>
      <p:sp>
        <p:nvSpPr>
          <p:cNvPr id="40141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141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A678AACE-4375-0646-A275-CC4048E74250}" type="slidenum">
              <a:rPr lang="en-US"/>
              <a:pPr>
                <a:defRPr/>
              </a:pPr>
              <a:t>2</a:t>
            </a:fld>
            <a:endParaRPr lang="en-US"/>
          </a:p>
        </p:txBody>
      </p:sp>
      <p:sp>
        <p:nvSpPr>
          <p:cNvPr id="3665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659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76A17AE2-EA26-6F48-805B-773D84DA00D7}" type="slidenum">
              <a:rPr lang="en-US"/>
              <a:pPr>
                <a:defRPr/>
              </a:pPr>
              <a:t>20</a:t>
            </a:fld>
            <a:endParaRPr lang="en-US"/>
          </a:p>
        </p:txBody>
      </p:sp>
      <p:sp>
        <p:nvSpPr>
          <p:cNvPr id="40345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345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3B77207E-FE8F-4143-AA26-8033440D04D3}" type="slidenum">
              <a:rPr lang="en-US" sz="1200" smtClean="0">
                <a:cs typeface="+mn-cs"/>
              </a:rPr>
              <a:pPr algn="r">
                <a:buFontTx/>
                <a:buNone/>
                <a:defRPr/>
              </a:pPr>
              <a:t>20</a:t>
            </a:fld>
            <a:endParaRPr lang="en-US" sz="1200" smtClean="0">
              <a:cs typeface="+mn-cs"/>
            </a:endParaRPr>
          </a:p>
        </p:txBody>
      </p:sp>
      <p:sp>
        <p:nvSpPr>
          <p:cNvPr id="40346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346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0C63DB4-CD01-D545-99A2-358863649146}" type="slidenum">
              <a:rPr lang="en-US"/>
              <a:pPr>
                <a:defRPr/>
              </a:pPr>
              <a:t>21</a:t>
            </a:fld>
            <a:endParaRPr lang="en-US"/>
          </a:p>
        </p:txBody>
      </p:sp>
      <p:sp>
        <p:nvSpPr>
          <p:cNvPr id="405506"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5507"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5159658C-45EA-6A49-8082-AA4723B9DCB1}" type="slidenum">
              <a:rPr lang="en-US" sz="1200" smtClean="0">
                <a:cs typeface="+mn-cs"/>
              </a:rPr>
              <a:pPr algn="r">
                <a:buFontTx/>
                <a:buNone/>
                <a:defRPr/>
              </a:pPr>
              <a:t>21</a:t>
            </a:fld>
            <a:endParaRPr lang="en-US" sz="1200" smtClean="0">
              <a:cs typeface="+mn-cs"/>
            </a:endParaRPr>
          </a:p>
        </p:txBody>
      </p:sp>
      <p:sp>
        <p:nvSpPr>
          <p:cNvPr id="40550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550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B2D44F07-48F8-EC45-B980-B61AC0F104C8}" type="slidenum">
              <a:rPr lang="en-US"/>
              <a:pPr>
                <a:defRPr/>
              </a:pPr>
              <a:t>22</a:t>
            </a:fld>
            <a:endParaRPr lang="en-US"/>
          </a:p>
        </p:txBody>
      </p:sp>
      <p:sp>
        <p:nvSpPr>
          <p:cNvPr id="407554"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7555"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902D1FAF-E8D6-EA41-B76C-CA2F882EF25C}" type="slidenum">
              <a:rPr lang="en-US" sz="1200" smtClean="0">
                <a:cs typeface="+mn-cs"/>
              </a:rPr>
              <a:pPr algn="r">
                <a:buFontTx/>
                <a:buNone/>
                <a:defRPr/>
              </a:pPr>
              <a:t>22</a:t>
            </a:fld>
            <a:endParaRPr lang="en-US" sz="1200" smtClean="0">
              <a:cs typeface="+mn-cs"/>
            </a:endParaRPr>
          </a:p>
        </p:txBody>
      </p:sp>
      <p:sp>
        <p:nvSpPr>
          <p:cNvPr id="40755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755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8B4A3EA-731D-4B47-A8EB-F32887F89C23}" type="slidenum">
              <a:rPr lang="en-US"/>
              <a:pPr>
                <a:defRPr/>
              </a:pPr>
              <a:t>23</a:t>
            </a:fld>
            <a:endParaRPr lang="en-US"/>
          </a:p>
        </p:txBody>
      </p:sp>
      <p:sp>
        <p:nvSpPr>
          <p:cNvPr id="40960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0960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C1C9B3F5-C311-074A-934C-C03AC7892491}" type="slidenum">
              <a:rPr lang="en-US" sz="1200" smtClean="0">
                <a:cs typeface="+mn-cs"/>
              </a:rPr>
              <a:pPr algn="r">
                <a:buFontTx/>
                <a:buNone/>
                <a:defRPr/>
              </a:pPr>
              <a:t>23</a:t>
            </a:fld>
            <a:endParaRPr lang="en-US" sz="1200" smtClean="0">
              <a:cs typeface="+mn-cs"/>
            </a:endParaRPr>
          </a:p>
        </p:txBody>
      </p:sp>
      <p:sp>
        <p:nvSpPr>
          <p:cNvPr id="40960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0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4C9284B9-C2D9-ED43-B128-11ABE6B87A45}" type="slidenum">
              <a:rPr lang="en-US"/>
              <a:pPr>
                <a:defRPr/>
              </a:pPr>
              <a:t>24</a:t>
            </a:fld>
            <a:endParaRPr lang="en-US"/>
          </a:p>
        </p:txBody>
      </p:sp>
      <p:sp>
        <p:nvSpPr>
          <p:cNvPr id="411650"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1651"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C9B2B6C7-8A5F-E247-A586-B8D8BCBE3926}" type="slidenum">
              <a:rPr lang="en-US" sz="1200" smtClean="0">
                <a:cs typeface="+mn-cs"/>
              </a:rPr>
              <a:pPr algn="r">
                <a:buFontTx/>
                <a:buNone/>
                <a:defRPr/>
              </a:pPr>
              <a:t>24</a:t>
            </a:fld>
            <a:endParaRPr lang="en-US" sz="1200" smtClean="0">
              <a:cs typeface="+mn-cs"/>
            </a:endParaRPr>
          </a:p>
        </p:txBody>
      </p:sp>
      <p:sp>
        <p:nvSpPr>
          <p:cNvPr id="41165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165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E3A72D5B-B4D0-7547-8AA2-C97768F47E35}" type="slidenum">
              <a:rPr lang="en-US"/>
              <a:pPr>
                <a:defRPr/>
              </a:pPr>
              <a:t>25</a:t>
            </a:fld>
            <a:endParaRPr lang="en-US"/>
          </a:p>
        </p:txBody>
      </p:sp>
      <p:sp>
        <p:nvSpPr>
          <p:cNvPr id="41369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369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63477E49-B9BE-CF42-A9CF-14F5B8D2FD9E}" type="slidenum">
              <a:rPr lang="en-US" sz="1200" smtClean="0">
                <a:cs typeface="+mn-cs"/>
              </a:rPr>
              <a:pPr algn="r">
                <a:buFontTx/>
                <a:buNone/>
                <a:defRPr/>
              </a:pPr>
              <a:t>25</a:t>
            </a:fld>
            <a:endParaRPr lang="en-US" sz="1200" smtClean="0">
              <a:cs typeface="+mn-cs"/>
            </a:endParaRPr>
          </a:p>
        </p:txBody>
      </p:sp>
      <p:sp>
        <p:nvSpPr>
          <p:cNvPr id="41370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370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AFFA4C6E-972D-A14D-B45D-E13ADF208C32}" type="slidenum">
              <a:rPr lang="en-US"/>
              <a:pPr>
                <a:defRPr/>
              </a:pPr>
              <a:t>26</a:t>
            </a:fld>
            <a:endParaRPr lang="en-US"/>
          </a:p>
        </p:txBody>
      </p:sp>
      <p:sp>
        <p:nvSpPr>
          <p:cNvPr id="415746"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5747"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D67B8366-531E-9046-866E-C90EFB0E2AA0}" type="slidenum">
              <a:rPr lang="en-US" sz="1200" smtClean="0">
                <a:cs typeface="+mn-cs"/>
              </a:rPr>
              <a:pPr algn="r">
                <a:buFontTx/>
                <a:buNone/>
                <a:defRPr/>
              </a:pPr>
              <a:t>26</a:t>
            </a:fld>
            <a:endParaRPr lang="en-US" sz="1200" smtClean="0">
              <a:cs typeface="+mn-cs"/>
            </a:endParaRPr>
          </a:p>
        </p:txBody>
      </p:sp>
      <p:sp>
        <p:nvSpPr>
          <p:cNvPr id="41574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574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1B512419-9277-204B-867B-4421F300F48B}" type="slidenum">
              <a:rPr lang="en-US"/>
              <a:pPr>
                <a:defRPr/>
              </a:pPr>
              <a:t>27</a:t>
            </a:fld>
            <a:endParaRPr lang="en-US"/>
          </a:p>
        </p:txBody>
      </p:sp>
      <p:sp>
        <p:nvSpPr>
          <p:cNvPr id="417794"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7795"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39EEB8DA-C7A1-7A4A-B703-C6741053CEBA}" type="slidenum">
              <a:rPr lang="en-US" sz="1200" smtClean="0">
                <a:cs typeface="+mn-cs"/>
              </a:rPr>
              <a:pPr algn="r">
                <a:buFontTx/>
                <a:buNone/>
                <a:defRPr/>
              </a:pPr>
              <a:t>27</a:t>
            </a:fld>
            <a:endParaRPr lang="en-US" sz="1200" smtClean="0">
              <a:cs typeface="+mn-cs"/>
            </a:endParaRPr>
          </a:p>
        </p:txBody>
      </p:sp>
      <p:sp>
        <p:nvSpPr>
          <p:cNvPr id="41779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779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9206D0CF-FE6E-4C4A-ACAC-37BF16A7637B}" type="slidenum">
              <a:rPr lang="en-US"/>
              <a:pPr>
                <a:defRPr/>
              </a:pPr>
              <a:t>28</a:t>
            </a:fld>
            <a:endParaRPr lang="en-US"/>
          </a:p>
        </p:txBody>
      </p:sp>
      <p:sp>
        <p:nvSpPr>
          <p:cNvPr id="41984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1984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E45CA35C-2BFE-E242-AA30-3DF26A13F0E6}" type="slidenum">
              <a:rPr lang="en-US" sz="1200" smtClean="0">
                <a:cs typeface="+mn-cs"/>
              </a:rPr>
              <a:pPr algn="r">
                <a:buFontTx/>
                <a:buNone/>
                <a:defRPr/>
              </a:pPr>
              <a:t>28</a:t>
            </a:fld>
            <a:endParaRPr lang="en-US" sz="1200" smtClean="0">
              <a:cs typeface="+mn-cs"/>
            </a:endParaRPr>
          </a:p>
        </p:txBody>
      </p:sp>
      <p:sp>
        <p:nvSpPr>
          <p:cNvPr id="41984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4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E4BEF6B0-3EEF-164D-B8E8-A27FE0CAE8D7}" type="slidenum">
              <a:rPr lang="en-US"/>
              <a:pPr>
                <a:defRPr/>
              </a:pPr>
              <a:t>29</a:t>
            </a:fld>
            <a:endParaRPr lang="en-US"/>
          </a:p>
        </p:txBody>
      </p:sp>
      <p:sp>
        <p:nvSpPr>
          <p:cNvPr id="421890"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21891"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FCDEB077-188D-FE4F-BA3E-6B66B4FB0556}" type="slidenum">
              <a:rPr lang="en-US" sz="1200" smtClean="0">
                <a:cs typeface="+mn-cs"/>
              </a:rPr>
              <a:pPr algn="r">
                <a:buFontTx/>
                <a:buNone/>
                <a:defRPr/>
              </a:pPr>
              <a:t>29</a:t>
            </a:fld>
            <a:endParaRPr lang="en-US" sz="1200" smtClean="0">
              <a:cs typeface="+mn-cs"/>
            </a:endParaRPr>
          </a:p>
        </p:txBody>
      </p:sp>
      <p:sp>
        <p:nvSpPr>
          <p:cNvPr id="42189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189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F6A7B010-303B-C844-AE4E-48C200CEDEAC}" type="slidenum">
              <a:rPr lang="en-US"/>
              <a:pPr>
                <a:defRPr/>
              </a:pPr>
              <a:t>3</a:t>
            </a:fld>
            <a:endParaRPr lang="en-US"/>
          </a:p>
        </p:txBody>
      </p:sp>
      <p:sp>
        <p:nvSpPr>
          <p:cNvPr id="368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4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15FA34DD-B369-524D-9DED-4CBAE9969C5F}" type="slidenum">
              <a:rPr lang="en-US"/>
              <a:pPr>
                <a:defRPr/>
              </a:pPr>
              <a:t>30</a:t>
            </a:fld>
            <a:endParaRPr lang="en-US"/>
          </a:p>
        </p:txBody>
      </p:sp>
      <p:sp>
        <p:nvSpPr>
          <p:cNvPr id="423938"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23939"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E18EACB5-2B73-0043-963F-26D4617E701C}" type="slidenum">
              <a:rPr lang="en-US" sz="1200" smtClean="0">
                <a:cs typeface="+mn-cs"/>
              </a:rPr>
              <a:pPr algn="r">
                <a:buFontTx/>
                <a:buNone/>
                <a:defRPr/>
              </a:pPr>
              <a:t>30</a:t>
            </a:fld>
            <a:endParaRPr lang="en-US" sz="1200" smtClean="0">
              <a:cs typeface="+mn-cs"/>
            </a:endParaRPr>
          </a:p>
        </p:txBody>
      </p:sp>
      <p:sp>
        <p:nvSpPr>
          <p:cNvPr id="42394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394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69E7B637-B6E5-2D41-B9E6-8BAB00A5DCCE}" type="slidenum">
              <a:rPr lang="en-US"/>
              <a:pPr>
                <a:defRPr/>
              </a:pPr>
              <a:t>31</a:t>
            </a:fld>
            <a:endParaRPr lang="en-US"/>
          </a:p>
        </p:txBody>
      </p:sp>
      <p:sp>
        <p:nvSpPr>
          <p:cNvPr id="425986"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25987"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48B54A3C-B3D3-2146-BE48-F965000F6898}" type="slidenum">
              <a:rPr lang="en-US" sz="1200" smtClean="0">
                <a:cs typeface="+mn-cs"/>
              </a:rPr>
              <a:pPr algn="r">
                <a:buFontTx/>
                <a:buNone/>
                <a:defRPr/>
              </a:pPr>
              <a:t>31</a:t>
            </a:fld>
            <a:endParaRPr lang="en-US" sz="1200" smtClean="0">
              <a:cs typeface="+mn-cs"/>
            </a:endParaRPr>
          </a:p>
        </p:txBody>
      </p:sp>
      <p:sp>
        <p:nvSpPr>
          <p:cNvPr id="42598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598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F16F6B8-2B07-BB4B-A9C4-E92DD7272041}" type="slidenum">
              <a:rPr lang="en-US"/>
              <a:pPr>
                <a:defRPr/>
              </a:pPr>
              <a:t>32</a:t>
            </a:fld>
            <a:endParaRPr lang="en-US"/>
          </a:p>
        </p:txBody>
      </p:sp>
      <p:sp>
        <p:nvSpPr>
          <p:cNvPr id="428034"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28035"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2F471534-6AAA-ED4F-A481-C115E8F6ABD8}" type="slidenum">
              <a:rPr lang="en-US" sz="1200" smtClean="0">
                <a:cs typeface="+mn-cs"/>
              </a:rPr>
              <a:pPr algn="r">
                <a:buFontTx/>
                <a:buNone/>
                <a:defRPr/>
              </a:pPr>
              <a:t>32</a:t>
            </a:fld>
            <a:endParaRPr lang="en-US" sz="1200" smtClean="0">
              <a:cs typeface="+mn-cs"/>
            </a:endParaRPr>
          </a:p>
        </p:txBody>
      </p:sp>
      <p:sp>
        <p:nvSpPr>
          <p:cNvPr id="42803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2803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1AD3CDCF-C3DA-AA4B-94C2-9D190EC5E638}" type="slidenum">
              <a:rPr lang="en-US"/>
              <a:pPr>
                <a:defRPr/>
              </a:pPr>
              <a:t>33</a:t>
            </a:fld>
            <a:endParaRPr lang="en-US"/>
          </a:p>
        </p:txBody>
      </p:sp>
      <p:sp>
        <p:nvSpPr>
          <p:cNvPr id="430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083"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62C04F57-794C-1143-B8B5-5A9805591DBD}" type="slidenum">
              <a:rPr lang="en-US"/>
              <a:pPr>
                <a:defRPr/>
              </a:pPr>
              <a:t>34</a:t>
            </a:fld>
            <a:endParaRPr lang="en-US"/>
          </a:p>
        </p:txBody>
      </p:sp>
      <p:sp>
        <p:nvSpPr>
          <p:cNvPr id="4321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213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B4EE090F-ECC4-9A4A-A985-87EEDB3D6A38}" type="slidenum">
              <a:rPr lang="en-US"/>
              <a:pPr>
                <a:defRPr/>
              </a:pPr>
              <a:t>35</a:t>
            </a:fld>
            <a:endParaRPr lang="en-US"/>
          </a:p>
        </p:txBody>
      </p:sp>
      <p:sp>
        <p:nvSpPr>
          <p:cNvPr id="434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417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C938DE37-8494-374F-A662-41FF4A7908EB}" type="slidenum">
              <a:rPr lang="en-US"/>
              <a:pPr>
                <a:defRPr/>
              </a:pPr>
              <a:t>36</a:t>
            </a:fld>
            <a:endParaRPr lang="en-US"/>
          </a:p>
        </p:txBody>
      </p:sp>
      <p:sp>
        <p:nvSpPr>
          <p:cNvPr id="4362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242E3F83-0B0B-6B45-9AEA-F887D7243F3F}" type="slidenum">
              <a:rPr lang="en-US"/>
              <a:pPr>
                <a:defRPr/>
              </a:pPr>
              <a:t>37</a:t>
            </a:fld>
            <a:endParaRPr lang="en-US"/>
          </a:p>
        </p:txBody>
      </p:sp>
      <p:sp>
        <p:nvSpPr>
          <p:cNvPr id="438274"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438275"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4D8575E1-30E8-3942-9B3E-030278EEEB59}" type="slidenum">
              <a:rPr lang="en-US" sz="1200" smtClean="0">
                <a:cs typeface="+mn-cs"/>
              </a:rPr>
              <a:pPr algn="r">
                <a:buFontTx/>
                <a:buNone/>
                <a:defRPr/>
              </a:pPr>
              <a:t>37</a:t>
            </a:fld>
            <a:endParaRPr lang="en-US" sz="1200" smtClean="0">
              <a:cs typeface="+mn-cs"/>
            </a:endParaRPr>
          </a:p>
        </p:txBody>
      </p:sp>
      <p:sp>
        <p:nvSpPr>
          <p:cNvPr id="43827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8277"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66F74B05-3196-E94E-A32F-C1FFB181DD69}" type="slidenum">
              <a:rPr lang="en-US"/>
              <a:pPr>
                <a:defRPr/>
              </a:pPr>
              <a:t>38</a:t>
            </a:fld>
            <a:endParaRPr lang="en-US"/>
          </a:p>
        </p:txBody>
      </p:sp>
      <p:sp>
        <p:nvSpPr>
          <p:cNvPr id="362498" name="Rectangle 2"/>
          <p:cNvSpPr>
            <a:spLocks noGrp="1" noRot="1" noChangeAspect="1" noChangeArrowheads="1" noTextEdit="1"/>
          </p:cNvSpPr>
          <p:nvPr>
            <p:ph type="sldImg"/>
          </p:nvPr>
        </p:nvSpPr>
        <p:spPr>
          <a:xfrm>
            <a:off x="1120775" y="696913"/>
            <a:ext cx="4648200" cy="3486150"/>
          </a:xfrm>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a:xfrm>
            <a:off x="920750" y="4414838"/>
            <a:ext cx="5040313" cy="4184650"/>
          </a:xfrm>
        </p:spPr>
        <p:txBody>
          <a:bodyPr lIns="89224" tIns="44611" rIns="89224" bIns="44611"/>
          <a:lstStyle/>
          <a:p>
            <a:pPr>
              <a:defRPr/>
            </a:pPr>
            <a:endParaRPr lang="en-US" smtClean="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CF7074C5-A245-8442-B70D-E56009232B0F}" type="slidenum">
              <a:rPr lang="en-US"/>
              <a:pPr>
                <a:defRPr/>
              </a:pPr>
              <a:t>4</a:t>
            </a:fld>
            <a:endParaRPr lang="en-US"/>
          </a:p>
        </p:txBody>
      </p:sp>
      <p:sp>
        <p:nvSpPr>
          <p:cNvPr id="370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0691"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10326336-0226-AD4D-B22E-3FC621DE4374}" type="slidenum">
              <a:rPr lang="en-US"/>
              <a:pPr>
                <a:defRPr/>
              </a:pPr>
              <a:t>5</a:t>
            </a:fld>
            <a:endParaRPr lang="en-US"/>
          </a:p>
        </p:txBody>
      </p:sp>
      <p:sp>
        <p:nvSpPr>
          <p:cNvPr id="372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2739"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C965C425-02C8-E14B-B93C-6F5D467E783B}" type="slidenum">
              <a:rPr lang="en-US"/>
              <a:pPr>
                <a:defRPr/>
              </a:pPr>
              <a:t>6</a:t>
            </a:fld>
            <a:endParaRPr lang="en-US"/>
          </a:p>
        </p:txBody>
      </p:sp>
      <p:sp>
        <p:nvSpPr>
          <p:cNvPr id="374786"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74787"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A0EC422F-3ACF-B84B-8AD0-0F0886CC303F}" type="slidenum">
              <a:rPr lang="en-US" sz="1200" smtClean="0">
                <a:cs typeface="+mn-cs"/>
              </a:rPr>
              <a:pPr algn="r">
                <a:buFontTx/>
                <a:buNone/>
                <a:defRPr/>
              </a:pPr>
              <a:t>6</a:t>
            </a:fld>
            <a:endParaRPr lang="en-US" sz="1200" smtClean="0">
              <a:cs typeface="+mn-cs"/>
            </a:endParaRPr>
          </a:p>
        </p:txBody>
      </p:sp>
      <p:sp>
        <p:nvSpPr>
          <p:cNvPr id="37478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3" name="Rectangle 3"/>
          <p:cNvSpPr>
            <a:spLocks noGrp="1" noChangeArrowheads="1"/>
          </p:cNvSpPr>
          <p:nvPr>
            <p:ph type="body" idx="1"/>
          </p:nvPr>
        </p:nvSpPr>
        <p:spPr/>
        <p:txBody>
          <a:bodyPr/>
          <a:lstStyle/>
          <a:p>
            <a:pPr marL="171450" indent="-171450">
              <a:buFontTx/>
              <a:buChar char="•"/>
              <a:defRPr/>
            </a:pPr>
            <a:r>
              <a:rPr lang="en-US" smtClean="0">
                <a:cs typeface="+mn-cs"/>
              </a:rPr>
              <a:t>Start of Literature Review: </a:t>
            </a:r>
          </a:p>
          <a:p>
            <a:pPr marL="171450" indent="-171450">
              <a:buFontTx/>
              <a:buChar char="•"/>
              <a:defRPr/>
            </a:pPr>
            <a:r>
              <a:rPr lang="en-US" smtClean="0">
                <a:cs typeface="+mn-cs"/>
              </a:rPr>
              <a:t>1. Recent campaigns  after release for vaccine for males in October of 2009 on television have addressed vaccination in male adolescents and young men (i.e., 9-26 years) to prevent genital warts but do not mention anal cancer or its prevalence in MSM2.</a:t>
            </a:r>
          </a:p>
          <a:p>
            <a:pPr marL="171450" indent="-171450">
              <a:defRPr/>
            </a:pPr>
            <a:r>
              <a:rPr lang="en-US" smtClean="0">
                <a:cs typeface="+mn-cs"/>
              </a:rPr>
              <a:t>2. Information on the Internet available from public agencies such as the National Cancer Institute and the Centers for Disease Control and Prevention (CDC) regarding MSM and HPV is somewhat limited:  </a:t>
            </a:r>
          </a:p>
          <a:p>
            <a:pPr marL="171450" indent="-171450">
              <a:defRPr/>
            </a:pPr>
            <a:r>
              <a:rPr lang="en-US" smtClean="0">
                <a:cs typeface="+mn-cs"/>
              </a:rPr>
              <a:t>5. The lack of available information from public health resources regarding prevention strategies in males may be due partially to the complexity around the decision whether or not to employ large scale HPV vaccination programs in the male and female adolescent population (Liddon et al., 2010, Weiss, et al., 2010). </a:t>
            </a:r>
          </a:p>
          <a:p>
            <a:pPr marL="171450" indent="-171450">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r>
              <a:rPr lang="en-US"/>
              <a:t>October 27, 2005</a:t>
            </a:r>
          </a:p>
        </p:txBody>
      </p:sp>
      <p:sp>
        <p:nvSpPr>
          <p:cNvPr id="6" name="Rectangle 7"/>
          <p:cNvSpPr>
            <a:spLocks noGrp="1" noChangeArrowheads="1"/>
          </p:cNvSpPr>
          <p:nvPr>
            <p:ph type="sldNum" sz="quarter" idx="5"/>
          </p:nvPr>
        </p:nvSpPr>
        <p:spPr/>
        <p:txBody>
          <a:bodyPr/>
          <a:lstStyle/>
          <a:p>
            <a:pPr>
              <a:defRPr/>
            </a:pPr>
            <a:fld id="{4ECADFF4-C4D6-5444-AA8C-2F8D438C3748}" type="slidenum">
              <a:rPr lang="en-US"/>
              <a:pPr>
                <a:defRPr/>
              </a:pPr>
              <a:t>7</a:t>
            </a:fld>
            <a:endParaRPr lang="en-US"/>
          </a:p>
        </p:txBody>
      </p:sp>
      <p:sp>
        <p:nvSpPr>
          <p:cNvPr id="376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76835" name="Rectangle 3"/>
          <p:cNvSpPr>
            <a:spLocks noGrp="1" noChangeArrowheads="1"/>
          </p:cNvSpPr>
          <p:nvPr>
            <p:ph type="body" idx="1"/>
          </p:nvPr>
        </p:nvSpPr>
        <p:spPr/>
        <p:txBody>
          <a:bodyPr/>
          <a:lstStyle/>
          <a:p>
            <a:pPr>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D6074383-E66C-264F-BCE3-F2FF7AD0FC91}" type="slidenum">
              <a:rPr lang="en-US"/>
              <a:pPr>
                <a:defRPr/>
              </a:pPr>
              <a:t>8</a:t>
            </a:fld>
            <a:endParaRPr lang="en-US"/>
          </a:p>
        </p:txBody>
      </p:sp>
      <p:sp>
        <p:nvSpPr>
          <p:cNvPr id="378882"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78883"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9C04BAD8-BF23-194B-93DC-D277088954A2}" type="slidenum">
              <a:rPr lang="en-US" sz="1200" smtClean="0">
                <a:cs typeface="+mn-cs"/>
              </a:rPr>
              <a:pPr algn="r">
                <a:buFontTx/>
                <a:buNone/>
                <a:defRPr/>
              </a:pPr>
              <a:t>8</a:t>
            </a:fld>
            <a:endParaRPr lang="en-US" sz="1200" smtClean="0">
              <a:cs typeface="+mn-cs"/>
            </a:endParaRPr>
          </a:p>
        </p:txBody>
      </p:sp>
      <p:sp>
        <p:nvSpPr>
          <p:cNvPr id="37888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5" name="Rectangle 3"/>
          <p:cNvSpPr>
            <a:spLocks noGrp="1" noChangeArrowheads="1"/>
          </p:cNvSpPr>
          <p:nvPr>
            <p:ph type="body" idx="1"/>
          </p:nvPr>
        </p:nvSpPr>
        <p:spPr/>
        <p:txBody>
          <a:bodyPr/>
          <a:lstStyle/>
          <a:p>
            <a:pPr marL="228600" indent="-228600">
              <a:buFontTx/>
              <a:buAutoNum type="arabicPeriod"/>
              <a:defRPr/>
            </a:pPr>
            <a:r>
              <a:rPr lang="en-US" dirty="0">
                <a:latin typeface="Times New Roman" pitchFamily="18" charset="0"/>
                <a:ea typeface="+mn-ea"/>
                <a:cs typeface="+mn-cs"/>
              </a:rPr>
              <a:t>Men do not perceive themselves to be susceptible to HPV and have indicated they have a lower perception of risk for contracting </a:t>
            </a:r>
          </a:p>
          <a:p>
            <a:pPr>
              <a:defRPr/>
            </a:pPr>
            <a:r>
              <a:rPr lang="en-US" dirty="0">
                <a:latin typeface="Times New Roman" pitchFamily="18" charset="0"/>
                <a:ea typeface="+mn-ea"/>
                <a:cs typeface="+mn-cs"/>
              </a:rPr>
              <a:t>sexually transmitted infections (STIs) in risky sexual situations (</a:t>
            </a:r>
            <a:r>
              <a:rPr lang="en-US" dirty="0" err="1">
                <a:latin typeface="Times New Roman" pitchFamily="18" charset="0"/>
                <a:ea typeface="+mn-ea"/>
                <a:cs typeface="+mn-cs"/>
              </a:rPr>
              <a:t>Mehrotra</a:t>
            </a:r>
            <a:r>
              <a:rPr lang="en-US" dirty="0">
                <a:latin typeface="Times New Roman" pitchFamily="18" charset="0"/>
                <a:ea typeface="+mn-ea"/>
                <a:cs typeface="+mn-cs"/>
              </a:rPr>
              <a:t>, </a:t>
            </a:r>
            <a:r>
              <a:rPr lang="en-US" dirty="0" err="1">
                <a:latin typeface="Times New Roman" pitchFamily="18" charset="0"/>
                <a:ea typeface="+mn-ea"/>
                <a:cs typeface="+mn-cs"/>
              </a:rPr>
              <a:t>Noar</a:t>
            </a:r>
            <a:r>
              <a:rPr lang="en-US" dirty="0">
                <a:latin typeface="Times New Roman" pitchFamily="18" charset="0"/>
                <a:ea typeface="+mn-ea"/>
                <a:cs typeface="+mn-cs"/>
              </a:rPr>
              <a:t>, Zimmerman, &amp; </a:t>
            </a:r>
            <a:r>
              <a:rPr lang="en-US" dirty="0" err="1">
                <a:latin typeface="Times New Roman" pitchFamily="18" charset="0"/>
                <a:ea typeface="+mn-ea"/>
                <a:cs typeface="+mn-cs"/>
              </a:rPr>
              <a:t>Palmgreen</a:t>
            </a:r>
            <a:r>
              <a:rPr lang="en-US" dirty="0">
                <a:latin typeface="Times New Roman" pitchFamily="18" charset="0"/>
                <a:ea typeface="+mn-ea"/>
                <a:cs typeface="+mn-cs"/>
              </a:rPr>
              <a:t>, 2009). </a:t>
            </a:r>
          </a:p>
          <a:p>
            <a:pPr>
              <a:defRPr/>
            </a:pPr>
            <a:endParaRPr lang="en-US" dirty="0">
              <a:latin typeface="Times New Roman" pitchFamily="18" charset="0"/>
              <a:ea typeface="+mn-ea"/>
              <a:cs typeface="+mn-cs"/>
            </a:endParaRPr>
          </a:p>
          <a:p>
            <a:pPr>
              <a:defRPr/>
            </a:pPr>
            <a:r>
              <a:rPr lang="en-US" dirty="0">
                <a:latin typeface="Times New Roman" pitchFamily="18" charset="0"/>
                <a:ea typeface="+mn-ea"/>
                <a:cs typeface="+mn-cs"/>
              </a:rPr>
              <a:t>2. ( </a:t>
            </a:r>
            <a:r>
              <a:rPr lang="en-US" dirty="0" err="1">
                <a:latin typeface="Times New Roman" pitchFamily="18" charset="0"/>
                <a:ea typeface="+mn-ea"/>
                <a:cs typeface="+mn-cs"/>
              </a:rPr>
              <a:t>Liddon</a:t>
            </a:r>
            <a:r>
              <a:rPr lang="en-US" dirty="0">
                <a:latin typeface="Times New Roman" pitchFamily="18" charset="0"/>
                <a:ea typeface="+mn-ea"/>
                <a:cs typeface="+mn-cs"/>
              </a:rPr>
              <a:t>, Hood, Wynn, &amp; Markowitz, 2010; </a:t>
            </a:r>
            <a:r>
              <a:rPr lang="en-US" dirty="0" err="1">
                <a:latin typeface="Times New Roman" pitchFamily="18" charset="0"/>
                <a:ea typeface="+mn-ea"/>
                <a:cs typeface="+mn-cs"/>
              </a:rPr>
              <a:t>Sandfort</a:t>
            </a:r>
            <a:r>
              <a:rPr lang="en-US" dirty="0">
                <a:latin typeface="Times New Roman" pitchFamily="18" charset="0"/>
                <a:ea typeface="+mn-ea"/>
                <a:cs typeface="+mn-cs"/>
              </a:rPr>
              <a:t> &amp; Pleasant, 2009).  </a:t>
            </a:r>
          </a:p>
          <a:p>
            <a:pPr>
              <a:defRPr/>
            </a:pPr>
            <a:r>
              <a:rPr lang="en-US" dirty="0">
                <a:latin typeface="Times New Roman" pitchFamily="18" charset="0"/>
                <a:ea typeface="+mn-ea"/>
                <a:cs typeface="+mn-cs"/>
              </a:rPr>
              <a:t>3. (Bertram &amp; </a:t>
            </a:r>
            <a:r>
              <a:rPr lang="en-US" dirty="0" err="1">
                <a:latin typeface="Times New Roman" pitchFamily="18" charset="0"/>
                <a:ea typeface="+mn-ea"/>
                <a:cs typeface="+mn-cs"/>
              </a:rPr>
              <a:t>Niederhauser</a:t>
            </a:r>
            <a:r>
              <a:rPr lang="en-US" dirty="0">
                <a:latin typeface="Times New Roman" pitchFamily="18" charset="0"/>
                <a:ea typeface="+mn-ea"/>
                <a:cs typeface="+mn-cs"/>
              </a:rPr>
              <a:t>, 2008</a:t>
            </a:r>
          </a:p>
          <a:p>
            <a:pPr>
              <a:defRPr/>
            </a:pPr>
            <a:endParaRPr lang="en-US" dirty="0">
              <a:latin typeface="Times New Roman" pitchFamily="18"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type="dt" sz="quarter" idx="1"/>
          </p:nvPr>
        </p:nvSpPr>
        <p:spPr/>
        <p:txBody>
          <a:bodyPr/>
          <a:lstStyle/>
          <a:p>
            <a:pPr>
              <a:defRPr/>
            </a:pPr>
            <a:r>
              <a:rPr lang="en-US"/>
              <a:t>October 27, 2005</a:t>
            </a:r>
          </a:p>
        </p:txBody>
      </p:sp>
      <p:sp>
        <p:nvSpPr>
          <p:cNvPr id="8" name="Slide Number Placeholder 7"/>
          <p:cNvSpPr>
            <a:spLocks noGrp="1" noChangeArrowheads="1"/>
          </p:cNvSpPr>
          <p:nvPr>
            <p:ph type="sldNum" sz="quarter" idx="5"/>
          </p:nvPr>
        </p:nvSpPr>
        <p:spPr/>
        <p:txBody>
          <a:bodyPr/>
          <a:lstStyle/>
          <a:p>
            <a:pPr>
              <a:defRPr/>
            </a:pPr>
            <a:fld id="{06C07926-8058-A640-B5A3-2A7A9EF28CE2}" type="slidenum">
              <a:rPr lang="en-US"/>
              <a:pPr>
                <a:defRPr/>
              </a:pPr>
              <a:t>9</a:t>
            </a:fld>
            <a:endParaRPr lang="en-US"/>
          </a:p>
        </p:txBody>
      </p:sp>
      <p:sp>
        <p:nvSpPr>
          <p:cNvPr id="380930" name="Rectangle 3"/>
          <p:cNvSpPr txBox="1">
            <a:spLocks noGrp="1" noChangeArrowheads="1"/>
          </p:cNvSpPr>
          <p:nvPr/>
        </p:nvSpPr>
        <p:spPr bwMode="auto">
          <a:xfrm>
            <a:off x="3898900" y="0"/>
            <a:ext cx="2982913"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r>
              <a:rPr lang="en-US" sz="1200" smtClean="0">
                <a:cs typeface="+mn-cs"/>
              </a:rPr>
              <a:t>October 27, 2005</a:t>
            </a:r>
          </a:p>
        </p:txBody>
      </p:sp>
      <p:sp>
        <p:nvSpPr>
          <p:cNvPr id="380931" name="Rectangle 7"/>
          <p:cNvSpPr txBox="1">
            <a:spLocks noGrp="1" noChangeArrowheads="1"/>
          </p:cNvSpPr>
          <p:nvPr/>
        </p:nvSpPr>
        <p:spPr bwMode="auto">
          <a:xfrm>
            <a:off x="3898900" y="8831263"/>
            <a:ext cx="2982913"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778" tIns="45389" rIns="90778" bIns="45389" anchor="b"/>
          <a:lstStyle>
            <a:lvl1pPr algn="l" defTabSz="908050">
              <a:spcBef>
                <a:spcPct val="0"/>
              </a:spcBef>
              <a:defRPr sz="2400">
                <a:solidFill>
                  <a:schemeClr val="tx1"/>
                </a:solidFill>
                <a:latin typeface="Times New Roman" charset="0"/>
                <a:ea typeface="ＭＳ Ｐゴシック" charset="0"/>
              </a:defRPr>
            </a:lvl1pPr>
            <a:lvl2pPr marL="742950" indent="-285750" algn="l" defTabSz="908050">
              <a:spcBef>
                <a:spcPct val="0"/>
              </a:spcBef>
              <a:defRPr sz="2400">
                <a:solidFill>
                  <a:schemeClr val="tx1"/>
                </a:solidFill>
                <a:latin typeface="Times New Roman" charset="0"/>
                <a:ea typeface="ＭＳ Ｐゴシック" charset="0"/>
              </a:defRPr>
            </a:lvl2pPr>
            <a:lvl3pPr marL="1143000" indent="-228600" algn="l" defTabSz="908050">
              <a:spcBef>
                <a:spcPct val="0"/>
              </a:spcBef>
              <a:defRPr sz="2400">
                <a:solidFill>
                  <a:schemeClr val="tx1"/>
                </a:solidFill>
                <a:latin typeface="Times New Roman" charset="0"/>
                <a:ea typeface="ＭＳ Ｐゴシック" charset="0"/>
              </a:defRPr>
            </a:lvl3pPr>
            <a:lvl4pPr marL="1600200" indent="-228600" algn="l" defTabSz="908050">
              <a:spcBef>
                <a:spcPct val="0"/>
              </a:spcBef>
              <a:defRPr sz="2400">
                <a:solidFill>
                  <a:schemeClr val="tx1"/>
                </a:solidFill>
                <a:latin typeface="Times New Roman" charset="0"/>
                <a:ea typeface="ＭＳ Ｐゴシック" charset="0"/>
              </a:defRPr>
            </a:lvl4pPr>
            <a:lvl5pPr marL="2057400" indent="-228600" algn="l" defTabSz="908050">
              <a:spcBef>
                <a:spcPct val="0"/>
              </a:spcBef>
              <a:defRPr sz="2400">
                <a:solidFill>
                  <a:schemeClr val="tx1"/>
                </a:solidFill>
                <a:latin typeface="Times New Roman" charset="0"/>
                <a:ea typeface="ＭＳ Ｐゴシック" charset="0"/>
              </a:defRPr>
            </a:lvl5pPr>
            <a:lvl6pPr marL="2514600" indent="-228600" defTabSz="908050" fontAlgn="base">
              <a:spcBef>
                <a:spcPct val="0"/>
              </a:spcBef>
              <a:spcAft>
                <a:spcPct val="0"/>
              </a:spcAft>
              <a:defRPr sz="2400">
                <a:solidFill>
                  <a:schemeClr val="tx1"/>
                </a:solidFill>
                <a:latin typeface="Times New Roman" charset="0"/>
                <a:ea typeface="ＭＳ Ｐゴシック" charset="0"/>
              </a:defRPr>
            </a:lvl6pPr>
            <a:lvl7pPr marL="2971800" indent="-228600" defTabSz="908050" fontAlgn="base">
              <a:spcBef>
                <a:spcPct val="0"/>
              </a:spcBef>
              <a:spcAft>
                <a:spcPct val="0"/>
              </a:spcAft>
              <a:defRPr sz="2400">
                <a:solidFill>
                  <a:schemeClr val="tx1"/>
                </a:solidFill>
                <a:latin typeface="Times New Roman" charset="0"/>
                <a:ea typeface="ＭＳ Ｐゴシック" charset="0"/>
              </a:defRPr>
            </a:lvl7pPr>
            <a:lvl8pPr marL="3429000" indent="-228600" defTabSz="908050" fontAlgn="base">
              <a:spcBef>
                <a:spcPct val="0"/>
              </a:spcBef>
              <a:spcAft>
                <a:spcPct val="0"/>
              </a:spcAft>
              <a:defRPr sz="2400">
                <a:solidFill>
                  <a:schemeClr val="tx1"/>
                </a:solidFill>
                <a:latin typeface="Times New Roman" charset="0"/>
                <a:ea typeface="ＭＳ Ｐゴシック" charset="0"/>
              </a:defRPr>
            </a:lvl8pPr>
            <a:lvl9pPr marL="3886200" indent="-228600" defTabSz="908050" fontAlgn="base">
              <a:spcBef>
                <a:spcPct val="0"/>
              </a:spcBef>
              <a:spcAft>
                <a:spcPct val="0"/>
              </a:spcAft>
              <a:defRPr sz="2400">
                <a:solidFill>
                  <a:schemeClr val="tx1"/>
                </a:solidFill>
                <a:latin typeface="Times New Roman" charset="0"/>
                <a:ea typeface="ＭＳ Ｐゴシック" charset="0"/>
              </a:defRPr>
            </a:lvl9pPr>
          </a:lstStyle>
          <a:p>
            <a:pPr algn="r">
              <a:buFontTx/>
              <a:buNone/>
              <a:defRPr/>
            </a:pPr>
            <a:fld id="{52399813-05CB-0D46-A00C-8A09D0190542}" type="slidenum">
              <a:rPr lang="en-US" sz="1200" smtClean="0">
                <a:cs typeface="+mn-cs"/>
              </a:rPr>
              <a:pPr algn="r">
                <a:buFontTx/>
                <a:buNone/>
                <a:defRPr/>
              </a:pPr>
              <a:t>9</a:t>
            </a:fld>
            <a:endParaRPr lang="en-US" sz="1200" smtClean="0">
              <a:cs typeface="+mn-cs"/>
            </a:endParaRPr>
          </a:p>
        </p:txBody>
      </p:sp>
      <p:sp>
        <p:nvSpPr>
          <p:cNvPr id="38093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0933" name="Rectangle 3"/>
          <p:cNvSpPr>
            <a:spLocks noGrp="1" noChangeArrowheads="1"/>
          </p:cNvSpPr>
          <p:nvPr>
            <p:ph type="body" idx="1"/>
          </p:nvPr>
        </p:nvSpPr>
        <p:spPr/>
        <p:txBody>
          <a:bodyPr/>
          <a:lstStyle/>
          <a:p>
            <a:pPr>
              <a:defRPr/>
            </a:pPr>
            <a:endParaRPr lang="en-US" smtClean="0">
              <a:cs typeface="+mn-cs"/>
            </a:endParaRPr>
          </a:p>
          <a:p>
            <a:pPr>
              <a:defRPr/>
            </a:pPr>
            <a:endParaRPr lang="en-US" smtClean="0">
              <a:cs typeface="+mn-cs"/>
            </a:endParaRPr>
          </a:p>
          <a:p>
            <a:pPr marL="0" lvl="1">
              <a:defRPr/>
            </a:pPr>
            <a:r>
              <a:rPr lang="en-US" smtClean="0"/>
              <a:t>3. HIV-infected MSM were found to have slightly higher (although still quite low) knowledge levels in a study conducted by Pitts et al (2007). </a:t>
            </a:r>
          </a:p>
          <a:p>
            <a:pPr>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4" name="Picture 45" descr="grad-logoHeader-gif"/>
          <p:cNvPicPr>
            <a:picLocks noChangeAspect="1" noChangeArrowheads="1"/>
          </p:cNvPicPr>
          <p:nvPr/>
        </p:nvPicPr>
        <p:blipFill>
          <a:blip r:embed="rId3">
            <a:extLst>
              <a:ext uri="{28A0092B-C50C-407E-A947-70E740481C1C}">
                <a14:useLocalDpi xmlns:a14="http://schemas.microsoft.com/office/drawing/2010/main" val="0"/>
              </a:ext>
            </a:extLst>
          </a:blip>
          <a:srcRect r="3226" b="24161"/>
          <a:stretch>
            <a:fillRect/>
          </a:stretch>
        </p:blipFill>
        <p:spPr bwMode="auto">
          <a:xfrm>
            <a:off x="0" y="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Rectangle 10"/>
          <p:cNvSpPr>
            <a:spLocks noGrp="1" noChangeArrowheads="1"/>
          </p:cNvSpPr>
          <p:nvPr>
            <p:ph type="ctrTitle"/>
          </p:nvPr>
        </p:nvSpPr>
        <p:spPr>
          <a:xfrm>
            <a:off x="838200" y="3200400"/>
            <a:ext cx="7467600" cy="914400"/>
          </a:xfrm>
        </p:spPr>
        <p:txBody>
          <a:bodyPr/>
          <a:lstStyle>
            <a:lvl1pPr algn="ctr">
              <a:defRPr/>
            </a:lvl1pPr>
          </a:lstStyle>
          <a:p>
            <a:pPr lvl="0"/>
            <a:r>
              <a:rPr lang="en-US" noProof="0" smtClean="0"/>
              <a:t>Click to edit Master title stylej;lkj</a:t>
            </a:r>
          </a:p>
        </p:txBody>
      </p:sp>
      <p:sp>
        <p:nvSpPr>
          <p:cNvPr id="3083" name="Rectangle 11"/>
          <p:cNvSpPr>
            <a:spLocks noGrp="1" noChangeArrowheads="1"/>
          </p:cNvSpPr>
          <p:nvPr>
            <p:ph type="subTitle" idx="1"/>
          </p:nvPr>
        </p:nvSpPr>
        <p:spPr>
          <a:xfrm>
            <a:off x="1295400" y="4114800"/>
            <a:ext cx="6400800" cy="1752600"/>
          </a:xfrm>
        </p:spPr>
        <p:txBody>
          <a:bodyPr/>
          <a:lstStyle>
            <a:lvl1pPr marL="0" indent="0" algn="ctr">
              <a:buFontTx/>
              <a:buNone/>
              <a:defRPr sz="2000">
                <a:solidFill>
                  <a:srgbClr val="FFFFFF"/>
                </a:solidFill>
              </a:defRPr>
            </a:lvl1pPr>
          </a:lstStyle>
          <a:p>
            <a:pPr lvl="0"/>
            <a:r>
              <a:rPr lang="en-US" noProof="0" smtClean="0"/>
              <a:t>Click to edit Master subtitle stylelkjlkj</a:t>
            </a:r>
          </a:p>
        </p:txBody>
      </p:sp>
      <p:sp>
        <p:nvSpPr>
          <p:cNvPr id="5" name="Rectangle 16"/>
          <p:cNvSpPr>
            <a:spLocks noGrp="1" noChangeArrowheads="1"/>
          </p:cNvSpPr>
          <p:nvPr>
            <p:ph type="dt" sz="quarter" idx="10"/>
          </p:nvPr>
        </p:nvSpPr>
        <p:spPr bwMode="auto">
          <a:xfrm>
            <a:off x="304800" y="62484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a:spcBef>
                <a:spcPct val="0"/>
              </a:spcBef>
              <a:buFontTx/>
              <a:buNone/>
              <a:defRPr sz="1400" smtClean="0">
                <a:solidFill>
                  <a:schemeClr val="tx1"/>
                </a:solidFill>
                <a:cs typeface="+mn-cs"/>
              </a:defRPr>
            </a:lvl1pPr>
          </a:lstStyle>
          <a:p>
            <a:pPr>
              <a:defRPr/>
            </a:pPr>
            <a:r>
              <a:rPr lang="en-US"/>
              <a:t>October 27, 2005lkjlk</a:t>
            </a:r>
          </a:p>
        </p:txBody>
      </p:sp>
    </p:spTree>
    <p:extLst>
      <p:ext uri="{BB962C8B-B14F-4D97-AF65-F5344CB8AC3E}">
        <p14:creationId xmlns:p14="http://schemas.microsoft.com/office/powerpoint/2010/main" val="1950237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4828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8097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2768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879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9843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829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76700" y="1524000"/>
            <a:ext cx="3467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193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048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76810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439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4977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57690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openxmlformats.org/officeDocument/2006/relationships/image" Target="../media/image2.jpeg"/><Relationship Id="rId15" Type="http://schemas.openxmlformats.org/officeDocument/2006/relationships/image" Target="../media/image3.jpeg"/><Relationship Id="rId1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pic>
        <p:nvPicPr>
          <p:cNvPr id="1026" name="Picture 33" descr="logo-bgColo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49" descr="logo-bg"/>
          <p:cNvPicPr>
            <a:picLocks noChangeAspect="1" noChangeArrowheads="1"/>
          </p:cNvPicPr>
          <p:nvPr/>
        </p:nvPicPr>
        <p:blipFill>
          <a:blip r:embed="rId15">
            <a:extLst>
              <a:ext uri="{28A0092B-C50C-407E-A947-70E740481C1C}">
                <a14:useLocalDpi xmlns:a14="http://schemas.microsoft.com/office/drawing/2010/main" val="0"/>
              </a:ext>
            </a:extLst>
          </a:blip>
          <a:srcRect r="3226"/>
          <a:stretch>
            <a:fillRect/>
          </a:stretch>
        </p:blipFill>
        <p:spPr bwMode="auto">
          <a:xfrm>
            <a:off x="0" y="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10"/>
          <p:cNvSpPr>
            <a:spLocks noGrp="1" noChangeArrowheads="1"/>
          </p:cNvSpPr>
          <p:nvPr>
            <p:ph type="title"/>
          </p:nvPr>
        </p:nvSpPr>
        <p:spPr bwMode="auto">
          <a:xfrm>
            <a:off x="457200" y="0"/>
            <a:ext cx="72390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3" name="Rectangle 15"/>
          <p:cNvSpPr>
            <a:spLocks noGrp="1" noChangeArrowheads="1"/>
          </p:cNvSpPr>
          <p:nvPr>
            <p:ph type="body" idx="1"/>
          </p:nvPr>
        </p:nvSpPr>
        <p:spPr bwMode="auto">
          <a:xfrm>
            <a:off x="457200" y="1524000"/>
            <a:ext cx="7086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105" name="Picture 57"/>
          <p:cNvPicPr>
            <a:picLocks noChangeAspect="1" noChangeArrowheads="1"/>
          </p:cNvPicPr>
          <p:nvPr/>
        </p:nvPicPr>
        <p:blipFill>
          <a:blip r:embed="rId16">
            <a:extLst>
              <a:ext uri="{28A0092B-C50C-407E-A947-70E740481C1C}">
                <a14:useLocalDpi xmlns:a14="http://schemas.microsoft.com/office/drawing/2010/main" val="0"/>
              </a:ext>
            </a:extLst>
          </a:blip>
          <a:srcRect l="-5443" t="-5479" r="2040" b="7945"/>
          <a:stretch>
            <a:fillRect/>
          </a:stretch>
        </p:blipFill>
        <p:spPr bwMode="auto">
          <a:xfrm>
            <a:off x="7620000" y="6248400"/>
            <a:ext cx="12954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06" name="Line 58"/>
          <p:cNvSpPr>
            <a:spLocks noChangeShapeType="1"/>
          </p:cNvSpPr>
          <p:nvPr/>
        </p:nvSpPr>
        <p:spPr bwMode="auto">
          <a:xfrm>
            <a:off x="1066800" y="6248400"/>
            <a:ext cx="0" cy="609600"/>
          </a:xfrm>
          <a:prstGeom prst="line">
            <a:avLst/>
          </a:prstGeom>
          <a:noFill/>
          <a:ln w="9525">
            <a:solidFill>
              <a:srgbClr val="CC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lstStyle/>
          <a:p>
            <a:pPr>
              <a:defRPr/>
            </a:pPr>
            <a:endParaRPr lang="en-US">
              <a:cs typeface="+mn-cs"/>
            </a:endParaRPr>
          </a:p>
        </p:txBody>
      </p:sp>
      <p:sp>
        <p:nvSpPr>
          <p:cNvPr id="2109" name="Text Box 61"/>
          <p:cNvSpPr txBox="1">
            <a:spLocks noChangeArrowheads="1"/>
          </p:cNvSpPr>
          <p:nvPr/>
        </p:nvSpPr>
        <p:spPr bwMode="auto">
          <a:xfrm>
            <a:off x="9661525" y="21748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spcBef>
                <a:spcPct val="0"/>
              </a:spcBef>
              <a:buFontTx/>
              <a:buNone/>
              <a:defRPr/>
            </a:pPr>
            <a:endParaRPr lang="en-US">
              <a:solidFill>
                <a:schemeClr val="tx1"/>
              </a:solidFill>
              <a:cs typeface="+mn-cs"/>
            </a:endParaRP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chemeClr val="bg2"/>
          </a:solidFill>
          <a:latin typeface="+mj-lt"/>
          <a:ea typeface="+mj-ea"/>
          <a:cs typeface="ＭＳ Ｐゴシック" charset="0"/>
        </a:defRPr>
      </a:lvl1pPr>
      <a:lvl2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chemeClr val="bg2"/>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chemeClr val="bg2"/>
          </a:solidFill>
          <a:latin typeface="Arial" charset="0"/>
          <a:ea typeface="ＭＳ Ｐゴシック" charset="0"/>
        </a:defRPr>
      </a:lvl6pPr>
      <a:lvl7pPr marL="914400" algn="l" rtl="0" fontAlgn="base">
        <a:spcBef>
          <a:spcPct val="0"/>
        </a:spcBef>
        <a:spcAft>
          <a:spcPct val="0"/>
        </a:spcAft>
        <a:defRPr sz="3200" b="1">
          <a:solidFill>
            <a:schemeClr val="bg2"/>
          </a:solidFill>
          <a:latin typeface="Arial" charset="0"/>
          <a:ea typeface="ＭＳ Ｐゴシック" charset="0"/>
        </a:defRPr>
      </a:lvl7pPr>
      <a:lvl8pPr marL="1371600" algn="l" rtl="0" fontAlgn="base">
        <a:spcBef>
          <a:spcPct val="0"/>
        </a:spcBef>
        <a:spcAft>
          <a:spcPct val="0"/>
        </a:spcAft>
        <a:defRPr sz="3200" b="1">
          <a:solidFill>
            <a:schemeClr val="bg2"/>
          </a:solidFill>
          <a:latin typeface="Arial" charset="0"/>
          <a:ea typeface="ＭＳ Ｐゴシック" charset="0"/>
        </a:defRPr>
      </a:lvl8pPr>
      <a:lvl9pPr marL="1828800" algn="l" rtl="0" fontAlgn="base">
        <a:spcBef>
          <a:spcPct val="0"/>
        </a:spcBef>
        <a:spcAft>
          <a:spcPct val="0"/>
        </a:spcAft>
        <a:defRPr sz="3200" b="1">
          <a:solidFill>
            <a:schemeClr val="bg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bg2"/>
        </a:buClr>
        <a:buChar char="•"/>
        <a:defRPr sz="2400" b="1">
          <a:solidFill>
            <a:schemeClr val="bg2"/>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bg2"/>
          </a:solidFill>
          <a:latin typeface="+mn-lt"/>
          <a:ea typeface="+mn-ea"/>
        </a:defRPr>
      </a:lvl2pPr>
      <a:lvl3pPr marL="1143000" indent="-228600" algn="l" rtl="0" eaLnBrk="0" fontAlgn="base" hangingPunct="0">
        <a:spcBef>
          <a:spcPct val="20000"/>
        </a:spcBef>
        <a:spcAft>
          <a:spcPct val="0"/>
        </a:spcAft>
        <a:buChar char="•"/>
        <a:defRPr sz="2000">
          <a:solidFill>
            <a:schemeClr val="bg2"/>
          </a:solidFill>
          <a:latin typeface="+mn-lt"/>
          <a:ea typeface="+mn-ea"/>
        </a:defRPr>
      </a:lvl3pPr>
      <a:lvl4pPr marL="1600200" indent="-228600" algn="l" rtl="0" eaLnBrk="0" fontAlgn="base" hangingPunct="0">
        <a:spcBef>
          <a:spcPct val="20000"/>
        </a:spcBef>
        <a:spcAft>
          <a:spcPct val="0"/>
        </a:spcAft>
        <a:buChar char="•"/>
        <a:defRPr>
          <a:solidFill>
            <a:schemeClr val="bg2"/>
          </a:solidFill>
          <a:latin typeface="+mn-lt"/>
          <a:ea typeface="+mn-ea"/>
        </a:defRPr>
      </a:lvl4pPr>
      <a:lvl5pPr marL="2057400" indent="-228600" algn="l" rtl="0" eaLnBrk="0" fontAlgn="base" hangingPunct="0">
        <a:spcBef>
          <a:spcPct val="20000"/>
        </a:spcBef>
        <a:spcAft>
          <a:spcPct val="0"/>
        </a:spcAft>
        <a:buChar char="•"/>
        <a:defRPr sz="1600">
          <a:solidFill>
            <a:schemeClr val="bg2"/>
          </a:solidFill>
          <a:latin typeface="+mn-lt"/>
          <a:ea typeface="+mn-ea"/>
        </a:defRPr>
      </a:lvl5pPr>
      <a:lvl6pPr marL="2514600" indent="-228600" algn="l" rtl="0" fontAlgn="base">
        <a:spcBef>
          <a:spcPct val="20000"/>
        </a:spcBef>
        <a:spcAft>
          <a:spcPct val="0"/>
        </a:spcAft>
        <a:buChar char="•"/>
        <a:defRPr sz="1600">
          <a:solidFill>
            <a:schemeClr val="bg2"/>
          </a:solidFill>
          <a:latin typeface="+mn-lt"/>
          <a:ea typeface="+mn-ea"/>
        </a:defRPr>
      </a:lvl6pPr>
      <a:lvl7pPr marL="2971800" indent="-228600" algn="l" rtl="0" fontAlgn="base">
        <a:spcBef>
          <a:spcPct val="20000"/>
        </a:spcBef>
        <a:spcAft>
          <a:spcPct val="0"/>
        </a:spcAft>
        <a:buChar char="•"/>
        <a:defRPr sz="1600">
          <a:solidFill>
            <a:schemeClr val="bg2"/>
          </a:solidFill>
          <a:latin typeface="+mn-lt"/>
          <a:ea typeface="+mn-ea"/>
        </a:defRPr>
      </a:lvl7pPr>
      <a:lvl8pPr marL="3429000" indent="-228600" algn="l" rtl="0" fontAlgn="base">
        <a:spcBef>
          <a:spcPct val="20000"/>
        </a:spcBef>
        <a:spcAft>
          <a:spcPct val="0"/>
        </a:spcAft>
        <a:buChar char="•"/>
        <a:defRPr sz="1600">
          <a:solidFill>
            <a:schemeClr val="bg2"/>
          </a:solidFill>
          <a:latin typeface="+mn-lt"/>
          <a:ea typeface="+mn-ea"/>
        </a:defRPr>
      </a:lvl8pPr>
      <a:lvl9pPr marL="3886200" indent="-228600" algn="l" rtl="0" fontAlgn="base">
        <a:spcBef>
          <a:spcPct val="20000"/>
        </a:spcBef>
        <a:spcAft>
          <a:spcPct val="0"/>
        </a:spcAft>
        <a:buChar char="•"/>
        <a:defRPr sz="1600">
          <a:solidFill>
            <a:schemeClr val="bg2"/>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www.cdc.gov/std/hpv/common-infection/Bro-br.pdf" TargetMode="External"/><Relationship Id="rId4" Type="http://schemas.openxmlformats.org/officeDocument/2006/relationships/hyperlink" Target="http://www.cdc.gov/std/hpv/common-infection/sp/Bro-Sp-br.pdf" TargetMode="External"/><Relationship Id="rId5" Type="http://schemas.openxmlformats.org/officeDocument/2006/relationships/hyperlink" Target="http://www.cdc.gov/std/hpv/stdfact-hpv-and-men.htm" TargetMode="External"/><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3124200" y="1905000"/>
            <a:ext cx="2971800" cy="685800"/>
          </a:xfrm>
        </p:spPr>
        <p:txBody>
          <a:bodyPr/>
          <a:lstStyle/>
          <a:p>
            <a:pPr algn="l" eaLnBrk="1" hangingPunct="1"/>
            <a:r>
              <a:rPr lang="en-US" sz="2800" b="0" dirty="0">
                <a:latin typeface="Times New Roman" charset="0"/>
                <a:ea typeface="ＭＳ Ｐゴシック" charset="0"/>
              </a:rPr>
              <a:t>                                 </a:t>
            </a:r>
            <a:br>
              <a:rPr lang="en-US" sz="2800" b="0" dirty="0">
                <a:latin typeface="Times New Roman" charset="0"/>
                <a:ea typeface="ＭＳ Ｐゴシック" charset="0"/>
              </a:rPr>
            </a:br>
            <a:r>
              <a:rPr lang="en-US" sz="2800" b="0" dirty="0">
                <a:latin typeface="Times New Roman" charset="0"/>
                <a:ea typeface="ＭＳ Ｐゴシック" charset="0"/>
              </a:rPr>
              <a:t/>
            </a:r>
            <a:br>
              <a:rPr lang="en-US" sz="2800" b="0" dirty="0">
                <a:latin typeface="Times New Roman" charset="0"/>
                <a:ea typeface="ＭＳ Ｐゴシック" charset="0"/>
              </a:rPr>
            </a:br>
            <a:endParaRPr lang="en-US" sz="2800" b="0" dirty="0">
              <a:latin typeface="Arial" charset="0"/>
              <a:ea typeface="ＭＳ Ｐゴシック" charset="0"/>
            </a:endParaRPr>
          </a:p>
        </p:txBody>
      </p:sp>
      <p:sp>
        <p:nvSpPr>
          <p:cNvPr id="71684" name="Text Box 4"/>
          <p:cNvSpPr txBox="1">
            <a:spLocks noChangeArrowheads="1"/>
          </p:cNvSpPr>
          <p:nvPr/>
        </p:nvSpPr>
        <p:spPr bwMode="auto">
          <a:xfrm>
            <a:off x="0" y="2019300"/>
            <a:ext cx="9144000" cy="51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defRPr/>
            </a:pPr>
            <a:r>
              <a:rPr lang="en-US" sz="4000" dirty="0">
                <a:cs typeface="+mn-cs"/>
              </a:rPr>
              <a:t>Human Papilloma Virus and </a:t>
            </a:r>
            <a:r>
              <a:rPr lang="en-US" sz="4000" dirty="0" err="1">
                <a:cs typeface="+mn-cs"/>
              </a:rPr>
              <a:t>Anorectal</a:t>
            </a:r>
            <a:r>
              <a:rPr lang="en-US" sz="4000" dirty="0">
                <a:cs typeface="+mn-cs"/>
              </a:rPr>
              <a:t> Carcinoma Knowledge in Men who have Sex with </a:t>
            </a:r>
            <a:r>
              <a:rPr lang="en-US" sz="4000" dirty="0" smtClean="0">
                <a:cs typeface="+mn-cs"/>
              </a:rPr>
              <a:t>Men</a:t>
            </a:r>
            <a:endParaRPr lang="en-US" sz="4000" dirty="0">
              <a:cs typeface="+mn-cs"/>
            </a:endParaRPr>
          </a:p>
          <a:p>
            <a:pPr>
              <a:buFontTx/>
              <a:buNone/>
              <a:defRPr/>
            </a:pPr>
            <a:endParaRPr lang="en-US" sz="2200" dirty="0" smtClean="0">
              <a:cs typeface="+mn-cs"/>
            </a:endParaRPr>
          </a:p>
          <a:p>
            <a:pPr>
              <a:buFontTx/>
              <a:buNone/>
              <a:defRPr/>
            </a:pPr>
            <a:r>
              <a:rPr lang="en-US" sz="2200" dirty="0" smtClean="0">
                <a:cs typeface="+mn-cs"/>
              </a:rPr>
              <a:t>Christopher </a:t>
            </a:r>
            <a:r>
              <a:rPr lang="en-US" sz="2200" dirty="0">
                <a:cs typeface="+mn-cs"/>
              </a:rPr>
              <a:t>W. Blackwell, Ph.D., ARNP, ANP-BC, CNE</a:t>
            </a:r>
          </a:p>
          <a:p>
            <a:pPr>
              <a:buFontTx/>
              <a:buNone/>
              <a:defRPr/>
            </a:pPr>
            <a:r>
              <a:rPr lang="en-US" sz="2200" i="1" dirty="0">
                <a:cs typeface="+mn-cs"/>
              </a:rPr>
              <a:t>Assistant Professor</a:t>
            </a:r>
            <a:r>
              <a:rPr lang="en-US" sz="2200" dirty="0">
                <a:cs typeface="+mn-cs"/>
              </a:rPr>
              <a:t>, College of Nursing</a:t>
            </a:r>
          </a:p>
          <a:p>
            <a:pPr>
              <a:buFontTx/>
              <a:buNone/>
              <a:defRPr/>
            </a:pPr>
            <a:r>
              <a:rPr lang="en-US" sz="2200" dirty="0" smtClean="0">
                <a:cs typeface="+mn-cs"/>
              </a:rPr>
              <a:t>Candace </a:t>
            </a:r>
            <a:r>
              <a:rPr lang="en-US" sz="2200" dirty="0">
                <a:cs typeface="+mn-cs"/>
              </a:rPr>
              <a:t>Eden, MSN, RN</a:t>
            </a:r>
          </a:p>
          <a:p>
            <a:pPr>
              <a:buFontTx/>
              <a:buNone/>
              <a:defRPr/>
            </a:pPr>
            <a:r>
              <a:rPr lang="en-US" sz="2200" i="1" dirty="0">
                <a:cs typeface="+mn-cs"/>
              </a:rPr>
              <a:t>Doctoral Candidate</a:t>
            </a:r>
            <a:r>
              <a:rPr lang="en-US" sz="2200" dirty="0">
                <a:cs typeface="+mn-cs"/>
              </a:rPr>
              <a:t>, College of Nursing</a:t>
            </a:r>
          </a:p>
          <a:p>
            <a:pPr>
              <a:buFontTx/>
              <a:buNone/>
              <a:defRPr/>
            </a:pPr>
            <a:r>
              <a:rPr lang="en-US" sz="2200" dirty="0">
                <a:cs typeface="+mn-cs"/>
              </a:rPr>
              <a:t>University of Central Florida</a:t>
            </a:r>
          </a:p>
          <a:p>
            <a:pPr>
              <a:buFontTx/>
              <a:buNone/>
              <a:defRPr/>
            </a:pPr>
            <a:r>
              <a:rPr lang="en-US" sz="2200" dirty="0">
                <a:cs typeface="+mn-cs"/>
              </a:rPr>
              <a:t>Orlando, Florida</a:t>
            </a:r>
            <a:endParaRPr lang="en-US" sz="2200" i="1" dirty="0">
              <a:cs typeface="+mn-cs"/>
            </a:endParaRPr>
          </a:p>
          <a:p>
            <a:pPr>
              <a:buFontTx/>
              <a:buNone/>
              <a:defRPr/>
            </a:pPr>
            <a:endParaRPr lang="en-US" sz="22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Problem Identification</a:t>
            </a:r>
          </a:p>
        </p:txBody>
      </p:sp>
      <p:sp>
        <p:nvSpPr>
          <p:cNvPr id="381955" name="Rectangle 3"/>
          <p:cNvSpPr>
            <a:spLocks noGrp="1" noChangeArrowheads="1"/>
          </p:cNvSpPr>
          <p:nvPr>
            <p:ph type="body" idx="4294967295"/>
          </p:nvPr>
        </p:nvSpPr>
        <p:spPr>
          <a:xfrm>
            <a:off x="228600" y="1524000"/>
            <a:ext cx="8610600" cy="4495800"/>
          </a:xfrm>
        </p:spPr>
        <p:txBody>
          <a:bodyPr/>
          <a:lstStyle/>
          <a:p>
            <a:pPr eaLnBrk="1" hangingPunct="1">
              <a:defRPr/>
            </a:pPr>
            <a:endParaRPr lang="en-US" b="0" dirty="0" smtClean="0">
              <a:latin typeface="Times New Roman" charset="0"/>
              <a:cs typeface="+mn-cs"/>
            </a:endParaRPr>
          </a:p>
          <a:p>
            <a:pPr eaLnBrk="1" hangingPunct="1">
              <a:defRPr/>
            </a:pPr>
            <a:r>
              <a:rPr lang="en-US" sz="3200" b="0" dirty="0" smtClean="0">
                <a:latin typeface="Times New Roman" charset="0"/>
                <a:cs typeface="+mn-cs"/>
              </a:rPr>
              <a:t>To interrupt the transmission of HPV requires that MSM be knowledgeable about the infection, their susceptibility to acquiring it, and the availability of prevention strategies (Armstrong, 2010; </a:t>
            </a:r>
            <a:r>
              <a:rPr lang="en-US" sz="3200" b="0" dirty="0" err="1" smtClean="0">
                <a:latin typeface="Times New Roman" charset="0"/>
                <a:cs typeface="+mn-cs"/>
              </a:rPr>
              <a:t>Sandfort</a:t>
            </a:r>
            <a:r>
              <a:rPr lang="en-US" sz="3200" b="0" dirty="0" smtClean="0">
                <a:latin typeface="Times New Roman" charset="0"/>
                <a:cs typeface="+mn-cs"/>
              </a:rPr>
              <a:t> &amp; Pleasant, 2009).</a:t>
            </a:r>
            <a:r>
              <a:rPr lang="en-US" sz="3200" dirty="0" smtClean="0">
                <a:latin typeface="Times New Roman" charset="0"/>
                <a:cs typeface="+mn-cs"/>
              </a:rPr>
              <a:t> </a:t>
            </a:r>
          </a:p>
        </p:txBody>
      </p:sp>
      <p:sp>
        <p:nvSpPr>
          <p:cNvPr id="381956" name="Right Arrow 1"/>
          <p:cNvSpPr>
            <a:spLocks noChangeArrowheads="1"/>
          </p:cNvSpPr>
          <p:nvPr/>
        </p:nvSpPr>
        <p:spPr bwMode="auto">
          <a:xfrm>
            <a:off x="609600" y="3962400"/>
            <a:ext cx="977900" cy="484188"/>
          </a:xfrm>
          <a:prstGeom prst="rightArrow">
            <a:avLst>
              <a:gd name="adj1" fmla="val 50000"/>
              <a:gd name="adj2" fmla="val 50024"/>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p:txBody>
          <a:bodyPr/>
          <a:lstStyle/>
          <a:p>
            <a:pPr eaLnBrk="1" hangingPunct="1"/>
            <a:r>
              <a:rPr lang="en-US" dirty="0">
                <a:latin typeface="Arial" charset="0"/>
                <a:ea typeface="ＭＳ Ｐゴシック" charset="0"/>
              </a:rPr>
              <a:t>Anal Pap Screening</a:t>
            </a:r>
          </a:p>
        </p:txBody>
      </p:sp>
      <p:sp>
        <p:nvSpPr>
          <p:cNvPr id="384003" name="Content Placeholder 3"/>
          <p:cNvSpPr>
            <a:spLocks noGrp="1"/>
          </p:cNvSpPr>
          <p:nvPr>
            <p:ph idx="4294967295"/>
          </p:nvPr>
        </p:nvSpPr>
        <p:spPr/>
        <p:txBody>
          <a:bodyPr/>
          <a:lstStyle/>
          <a:p>
            <a:pPr eaLnBrk="1" hangingPunct="1">
              <a:defRPr/>
            </a:pPr>
            <a:r>
              <a:rPr lang="en-US" dirty="0" smtClean="0">
                <a:cs typeface="+mn-cs"/>
              </a:rPr>
              <a:t>Normal </a:t>
            </a:r>
            <a:r>
              <a:rPr lang="en-US" dirty="0" err="1" smtClean="0">
                <a:cs typeface="+mn-cs"/>
              </a:rPr>
              <a:t>Anorectal</a:t>
            </a:r>
            <a:r>
              <a:rPr lang="en-US" dirty="0" smtClean="0">
                <a:cs typeface="+mn-cs"/>
              </a:rPr>
              <a:t> transformation zone</a:t>
            </a:r>
          </a:p>
        </p:txBody>
      </p:sp>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5411788" cy="387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7"/>
          <p:cNvSpPr txBox="1">
            <a:spLocks noChangeArrowheads="1"/>
          </p:cNvSpPr>
          <p:nvPr/>
        </p:nvSpPr>
        <p:spPr bwMode="auto">
          <a:xfrm>
            <a:off x="2286000" y="6215063"/>
            <a:ext cx="38401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2"/>
                </a:solidFill>
                <a:latin typeface="Times New Roman" charset="0"/>
                <a:ea typeface="ＭＳ Ｐゴシック" charset="0"/>
                <a:cs typeface="ＭＳ Ｐゴシック" charset="0"/>
              </a:defRPr>
            </a:lvl1pPr>
            <a:lvl2pPr marL="742950" indent="-285750" eaLnBrk="0" hangingPunct="0">
              <a:defRPr sz="2400">
                <a:solidFill>
                  <a:schemeClr val="bg2"/>
                </a:solidFill>
                <a:latin typeface="Times New Roman" charset="0"/>
                <a:ea typeface="ＭＳ Ｐゴシック" charset="0"/>
              </a:defRPr>
            </a:lvl2pPr>
            <a:lvl3pPr marL="1143000" indent="-228600" eaLnBrk="0" hangingPunct="0">
              <a:defRPr sz="2400">
                <a:solidFill>
                  <a:schemeClr val="bg2"/>
                </a:solidFill>
                <a:latin typeface="Times New Roman" charset="0"/>
                <a:ea typeface="ＭＳ Ｐゴシック" charset="0"/>
              </a:defRPr>
            </a:lvl3pPr>
            <a:lvl4pPr marL="1600200" indent="-228600" eaLnBrk="0" hangingPunct="0">
              <a:defRPr sz="2400">
                <a:solidFill>
                  <a:schemeClr val="bg2"/>
                </a:solidFill>
                <a:latin typeface="Times New Roman" charset="0"/>
                <a:ea typeface="ＭＳ Ｐゴシック" charset="0"/>
              </a:defRPr>
            </a:lvl4pPr>
            <a:lvl5pPr marL="2057400" indent="-228600" eaLnBrk="0" hangingPunct="0">
              <a:defRPr sz="2400">
                <a:solidFill>
                  <a:schemeClr val="bg2"/>
                </a:solidFill>
                <a:latin typeface="Times New Roman" charset="0"/>
                <a:ea typeface="ＭＳ Ｐゴシック" charset="0"/>
              </a:defRPr>
            </a:lvl5pPr>
            <a:lvl6pPr marL="2514600" indent="-228600" algn="ctr" eaLnBrk="0" fontAlgn="base" hangingPunct="0">
              <a:spcBef>
                <a:spcPct val="20000"/>
              </a:spcBef>
              <a:spcAft>
                <a:spcPct val="0"/>
              </a:spcAft>
              <a:buChar char="•"/>
              <a:defRPr sz="2400">
                <a:solidFill>
                  <a:schemeClr val="bg2"/>
                </a:solidFill>
                <a:latin typeface="Times New Roman" charset="0"/>
                <a:ea typeface="ＭＳ Ｐゴシック" charset="0"/>
              </a:defRPr>
            </a:lvl6pPr>
            <a:lvl7pPr marL="2971800" indent="-228600" algn="ctr" eaLnBrk="0" fontAlgn="base" hangingPunct="0">
              <a:spcBef>
                <a:spcPct val="20000"/>
              </a:spcBef>
              <a:spcAft>
                <a:spcPct val="0"/>
              </a:spcAft>
              <a:buChar char="•"/>
              <a:defRPr sz="2400">
                <a:solidFill>
                  <a:schemeClr val="bg2"/>
                </a:solidFill>
                <a:latin typeface="Times New Roman" charset="0"/>
                <a:ea typeface="ＭＳ Ｐゴシック" charset="0"/>
              </a:defRPr>
            </a:lvl7pPr>
            <a:lvl8pPr marL="3429000" indent="-228600" algn="ctr" eaLnBrk="0" fontAlgn="base" hangingPunct="0">
              <a:spcBef>
                <a:spcPct val="20000"/>
              </a:spcBef>
              <a:spcAft>
                <a:spcPct val="0"/>
              </a:spcAft>
              <a:buChar char="•"/>
              <a:defRPr sz="2400">
                <a:solidFill>
                  <a:schemeClr val="bg2"/>
                </a:solidFill>
                <a:latin typeface="Times New Roman" charset="0"/>
                <a:ea typeface="ＭＳ Ｐゴシック" charset="0"/>
              </a:defRPr>
            </a:lvl8pPr>
            <a:lvl9pPr marL="3886200" indent="-228600" algn="ctr" eaLnBrk="0" fontAlgn="base" hangingPunct="0">
              <a:spcBef>
                <a:spcPct val="20000"/>
              </a:spcBef>
              <a:spcAft>
                <a:spcPct val="0"/>
              </a:spcAft>
              <a:buChar char="•"/>
              <a:defRPr sz="2400">
                <a:solidFill>
                  <a:schemeClr val="bg2"/>
                </a:solidFill>
                <a:latin typeface="Times New Roman" charset="0"/>
                <a:ea typeface="ＭＳ Ｐゴシック" charset="0"/>
              </a:defRPr>
            </a:lvl9pPr>
          </a:lstStyle>
          <a:p>
            <a:pPr eaLnBrk="1" hangingPunct="1"/>
            <a:r>
              <a:rPr lang="en-US"/>
              <a:t>UCSF Anal Dysplasia Study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685800" y="381000"/>
            <a:ext cx="7773988" cy="762000"/>
          </a:xfrm>
        </p:spPr>
        <p:txBody>
          <a:bodyPr/>
          <a:lstStyle/>
          <a:p>
            <a:pPr eaLnBrk="1" hangingPunct="1"/>
            <a:r>
              <a:rPr lang="en-US" dirty="0" err="1">
                <a:latin typeface="Arial" charset="0"/>
                <a:ea typeface="ＭＳ Ｐゴシック" charset="0"/>
              </a:rPr>
              <a:t>AnoRectal</a:t>
            </a:r>
            <a:r>
              <a:rPr lang="en-US" dirty="0">
                <a:latin typeface="Arial" charset="0"/>
                <a:ea typeface="ＭＳ Ｐゴシック" charset="0"/>
              </a:rPr>
              <a:t> </a:t>
            </a:r>
            <a:r>
              <a:rPr lang="en-US" dirty="0" err="1">
                <a:latin typeface="Arial" charset="0"/>
                <a:ea typeface="ＭＳ Ｐゴシック" charset="0"/>
              </a:rPr>
              <a:t>Condyloma</a:t>
            </a:r>
            <a:r>
              <a:rPr lang="en-US" dirty="0">
                <a:latin typeface="Arial" charset="0"/>
                <a:ea typeface="ＭＳ Ｐゴシック" charset="0"/>
              </a:rPr>
              <a:t> / LSIL 1</a:t>
            </a:r>
          </a:p>
        </p:txBody>
      </p:sp>
      <p:pic>
        <p:nvPicPr>
          <p:cNvPr id="386051" name="Picture 3"/>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981200" y="1524000"/>
            <a:ext cx="5008563" cy="4445000"/>
          </a:xfrm>
        </p:spPr>
      </p:pic>
      <p:sp>
        <p:nvSpPr>
          <p:cNvPr id="386052" name="Rectangle 4"/>
          <p:cNvSpPr>
            <a:spLocks noGrp="1" noChangeArrowheads="1"/>
          </p:cNvSpPr>
          <p:nvPr>
            <p:ph type="body" sz="half" idx="4294967295"/>
          </p:nvPr>
        </p:nvSpPr>
        <p:spPr>
          <a:xfrm>
            <a:off x="623888" y="6157913"/>
            <a:ext cx="7834312" cy="406400"/>
          </a:xfrm>
        </p:spPr>
        <p:txBody>
          <a:bodyPr/>
          <a:lstStyle/>
          <a:p>
            <a:pPr eaLnBrk="1" hangingPunct="1">
              <a:lnSpc>
                <a:spcPct val="80000"/>
              </a:lnSpc>
              <a:buFont typeface="Wingdings" charset="0"/>
              <a:buNone/>
              <a:defRPr/>
            </a:pPr>
            <a:endParaRPr lang="en-US" sz="2000" dirty="0" smtClean="0">
              <a:cs typeface="+mn-cs"/>
            </a:endParaRPr>
          </a:p>
          <a:p>
            <a:pPr eaLnBrk="1" hangingPunct="1">
              <a:lnSpc>
                <a:spcPct val="80000"/>
              </a:lnSpc>
              <a:buFont typeface="Wingdings" charset="0"/>
              <a:buNone/>
              <a:defRPr/>
            </a:pPr>
            <a:endParaRPr lang="en-US" dirty="0" smtClean="0">
              <a:cs typeface="+mn-cs"/>
            </a:endParaRPr>
          </a:p>
        </p:txBody>
      </p:sp>
      <p:sp>
        <p:nvSpPr>
          <p:cNvPr id="386053" name="Text Box 5"/>
          <p:cNvSpPr txBox="1">
            <a:spLocks noChangeArrowheads="1"/>
          </p:cNvSpPr>
          <p:nvPr/>
        </p:nvSpPr>
        <p:spPr bwMode="auto">
          <a:xfrm>
            <a:off x="7010400" y="4267200"/>
            <a:ext cx="3206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anchor="b" anchorCtr="1">
            <a:spAutoFit/>
          </a:bodyPr>
          <a:lstStyle>
            <a:lvl1pPr algn="l">
              <a:spcBef>
                <a:spcPct val="0"/>
              </a:spcBef>
              <a:defRPr sz="2400">
                <a:solidFill>
                  <a:schemeClr val="tx1"/>
                </a:solidFill>
                <a:latin typeface="Times New Roman" charset="0"/>
                <a:ea typeface="ＭＳ Ｐゴシック" charset="0"/>
              </a:defRPr>
            </a:lvl1pPr>
            <a:lvl2pPr marL="742950" indent="-285750" algn="l">
              <a:spcBef>
                <a:spcPct val="0"/>
              </a:spcBef>
              <a:defRPr sz="2400">
                <a:solidFill>
                  <a:schemeClr val="tx1"/>
                </a:solidFill>
                <a:latin typeface="Times New Roman" charset="0"/>
                <a:ea typeface="ＭＳ Ｐゴシック" charset="0"/>
              </a:defRPr>
            </a:lvl2pPr>
            <a:lvl3pPr marL="1143000" indent="-228600" algn="l">
              <a:spcBef>
                <a:spcPct val="0"/>
              </a:spcBef>
              <a:defRPr sz="2400">
                <a:solidFill>
                  <a:schemeClr val="tx1"/>
                </a:solidFill>
                <a:latin typeface="Times New Roman" charset="0"/>
                <a:ea typeface="ＭＳ Ｐゴシック" charset="0"/>
              </a:defRPr>
            </a:lvl3pPr>
            <a:lvl4pPr marL="1600200" indent="-228600" algn="l">
              <a:spcBef>
                <a:spcPct val="0"/>
              </a:spcBef>
              <a:defRPr sz="2400">
                <a:solidFill>
                  <a:schemeClr val="tx1"/>
                </a:solidFill>
                <a:latin typeface="Times New Roman" charset="0"/>
                <a:ea typeface="ＭＳ Ｐゴシック" charset="0"/>
              </a:defRPr>
            </a:lvl4pPr>
            <a:lvl5pPr marL="2057400" indent="-228600" algn="l">
              <a:spcBef>
                <a:spcPct val="0"/>
              </a:spcBef>
              <a:defRPr sz="2400">
                <a:solidFill>
                  <a:schemeClr val="tx1"/>
                </a:solidFill>
                <a:latin typeface="Times New Roman" charset="0"/>
                <a:ea typeface="ＭＳ Ｐゴシック" charset="0"/>
              </a:defRPr>
            </a:lvl5pPr>
            <a:lvl6pPr marL="2514600" indent="-228600" fontAlgn="base">
              <a:spcBef>
                <a:spcPct val="0"/>
              </a:spcBef>
              <a:spcAft>
                <a:spcPct val="0"/>
              </a:spcAft>
              <a:defRPr sz="2400">
                <a:solidFill>
                  <a:schemeClr val="tx1"/>
                </a:solidFill>
                <a:latin typeface="Times New Roman" charset="0"/>
                <a:ea typeface="ＭＳ Ｐゴシック" charset="0"/>
              </a:defRPr>
            </a:lvl6pPr>
            <a:lvl7pPr marL="2971800" indent="-228600" fontAlgn="base">
              <a:spcBef>
                <a:spcPct val="0"/>
              </a:spcBef>
              <a:spcAft>
                <a:spcPct val="0"/>
              </a:spcAft>
              <a:defRPr sz="2400">
                <a:solidFill>
                  <a:schemeClr val="tx1"/>
                </a:solidFill>
                <a:latin typeface="Times New Roman" charset="0"/>
                <a:ea typeface="ＭＳ Ｐゴシック" charset="0"/>
              </a:defRPr>
            </a:lvl7pPr>
            <a:lvl8pPr marL="3429000" indent="-228600" fontAlgn="base">
              <a:spcBef>
                <a:spcPct val="0"/>
              </a:spcBef>
              <a:spcAft>
                <a:spcPct val="0"/>
              </a:spcAft>
              <a:defRPr sz="2400">
                <a:solidFill>
                  <a:schemeClr val="tx1"/>
                </a:solidFill>
                <a:latin typeface="Times New Roman" charset="0"/>
                <a:ea typeface="ＭＳ Ｐゴシック" charset="0"/>
              </a:defRPr>
            </a:lvl8pPr>
            <a:lvl9pPr marL="3886200" indent="-228600" fontAlgn="base">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smtClean="0">
                <a:solidFill>
                  <a:schemeClr val="bg2"/>
                </a:solidFill>
                <a:latin typeface="Arial" charset="0"/>
                <a:cs typeface="+mn-cs"/>
              </a:rPr>
              <a:t>UCSF Anal Neoplasia Study</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228600" y="0"/>
            <a:ext cx="7467600" cy="1219200"/>
          </a:xfrm>
        </p:spPr>
        <p:txBody>
          <a:bodyPr/>
          <a:lstStyle/>
          <a:p>
            <a:pPr eaLnBrk="1" hangingPunct="1"/>
            <a:r>
              <a:rPr lang="en-US" dirty="0">
                <a:latin typeface="Times New Roman" charset="0"/>
                <a:ea typeface="ＭＳ Ｐゴシック" charset="0"/>
              </a:rPr>
              <a:t>Literature Review: Screening Knowledge</a:t>
            </a:r>
          </a:p>
        </p:txBody>
      </p:sp>
      <p:sp>
        <p:nvSpPr>
          <p:cNvPr id="388099" name="Rectangle 3"/>
          <p:cNvSpPr>
            <a:spLocks noGrp="1" noChangeArrowheads="1"/>
          </p:cNvSpPr>
          <p:nvPr>
            <p:ph type="body" idx="4294967295"/>
          </p:nvPr>
        </p:nvSpPr>
        <p:spPr>
          <a:xfrm>
            <a:off x="228600" y="1295400"/>
            <a:ext cx="8763000" cy="4953000"/>
          </a:xfrm>
        </p:spPr>
        <p:txBody>
          <a:bodyPr/>
          <a:lstStyle/>
          <a:p>
            <a:pPr eaLnBrk="1" hangingPunct="1">
              <a:lnSpc>
                <a:spcPct val="90000"/>
              </a:lnSpc>
              <a:defRPr/>
            </a:pPr>
            <a:r>
              <a:rPr lang="en-US" b="0" dirty="0" smtClean="0">
                <a:latin typeface="Times New Roman" charset="0"/>
                <a:cs typeface="+mn-cs"/>
              </a:rPr>
              <a:t>Males do not always have symptoms of infection which may delay diagnosis</a:t>
            </a:r>
          </a:p>
          <a:p>
            <a:pPr eaLnBrk="1" hangingPunct="1">
              <a:lnSpc>
                <a:spcPct val="90000"/>
              </a:lnSpc>
              <a:buFontTx/>
              <a:buNone/>
              <a:defRPr/>
            </a:pPr>
            <a:endParaRPr lang="en-US" b="0" dirty="0" smtClean="0">
              <a:latin typeface="Times New Roman" charset="0"/>
              <a:cs typeface="+mn-cs"/>
            </a:endParaRPr>
          </a:p>
          <a:p>
            <a:pPr eaLnBrk="1" hangingPunct="1">
              <a:lnSpc>
                <a:spcPct val="90000"/>
              </a:lnSpc>
              <a:defRPr/>
            </a:pPr>
            <a:r>
              <a:rPr lang="en-US" b="0" dirty="0" smtClean="0">
                <a:latin typeface="Times New Roman" charset="0"/>
                <a:cs typeface="+mn-cs"/>
              </a:rPr>
              <a:t>There are no </a:t>
            </a:r>
            <a:r>
              <a:rPr lang="en-US" b="0" i="1" dirty="0" smtClean="0">
                <a:latin typeface="Times New Roman" charset="0"/>
                <a:cs typeface="+mn-cs"/>
              </a:rPr>
              <a:t>evidence-based</a:t>
            </a:r>
            <a:r>
              <a:rPr lang="en-US" b="0" dirty="0" smtClean="0">
                <a:latin typeface="Times New Roman" charset="0"/>
                <a:cs typeface="+mn-cs"/>
              </a:rPr>
              <a:t> recommendations regarding who should and should not have screening (Blackwell, 2008) </a:t>
            </a:r>
          </a:p>
          <a:p>
            <a:pPr eaLnBrk="1" hangingPunct="1">
              <a:lnSpc>
                <a:spcPct val="90000"/>
              </a:lnSpc>
              <a:defRPr/>
            </a:pPr>
            <a:endParaRPr lang="en-US" b="0" dirty="0" smtClean="0">
              <a:latin typeface="Times New Roman" charset="0"/>
              <a:cs typeface="+mn-cs"/>
            </a:endParaRPr>
          </a:p>
          <a:p>
            <a:pPr eaLnBrk="1" hangingPunct="1">
              <a:lnSpc>
                <a:spcPct val="90000"/>
              </a:lnSpc>
              <a:defRPr/>
            </a:pPr>
            <a:r>
              <a:rPr lang="en-US" b="0" dirty="0" smtClean="0">
                <a:latin typeface="Times New Roman" charset="0"/>
                <a:cs typeface="+mn-cs"/>
              </a:rPr>
              <a:t>Pilot study of gay and bisexual men</a:t>
            </a:r>
            <a:r>
              <a:rPr lang="ja-JP" altLang="en-US" b="0" dirty="0" smtClean="0">
                <a:latin typeface="Times New Roman" charset="0"/>
                <a:cs typeface="+mn-cs"/>
              </a:rPr>
              <a:t>’</a:t>
            </a:r>
            <a:r>
              <a:rPr lang="en-US" b="0" dirty="0" smtClean="0">
                <a:latin typeface="Times New Roman" charset="0"/>
                <a:cs typeface="+mn-cs"/>
              </a:rPr>
              <a:t>s knowledge about </a:t>
            </a:r>
            <a:r>
              <a:rPr lang="en-US" b="0" dirty="0" err="1" smtClean="0">
                <a:latin typeface="Times New Roman" charset="0"/>
                <a:cs typeface="+mn-cs"/>
              </a:rPr>
              <a:t>anorectal</a:t>
            </a:r>
            <a:r>
              <a:rPr lang="en-US" b="0" dirty="0" smtClean="0">
                <a:latin typeface="Times New Roman" charset="0"/>
                <a:cs typeface="+mn-cs"/>
              </a:rPr>
              <a:t> screening, indicated that men had little knowledge about anal pap testing.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MSM </a:t>
            </a:r>
            <a:r>
              <a:rPr lang="en-US" dirty="0" err="1">
                <a:latin typeface="Times New Roman" charset="0"/>
                <a:ea typeface="ＭＳ Ｐゴシック" charset="0"/>
                <a:cs typeface="Times New Roman" charset="0"/>
              </a:rPr>
              <a:t>Anorectal</a:t>
            </a:r>
            <a:r>
              <a:rPr lang="en-US" dirty="0">
                <a:latin typeface="Times New Roman" charset="0"/>
                <a:ea typeface="ＭＳ Ｐゴシック" charset="0"/>
                <a:cs typeface="Times New Roman" charset="0"/>
              </a:rPr>
              <a:t> Screening Knowledge</a:t>
            </a:r>
          </a:p>
        </p:txBody>
      </p:sp>
      <p:sp>
        <p:nvSpPr>
          <p:cNvPr id="390147" name="Content Placeholder 2"/>
          <p:cNvSpPr>
            <a:spLocks noGrp="1"/>
          </p:cNvSpPr>
          <p:nvPr>
            <p:ph idx="4294967295"/>
          </p:nvPr>
        </p:nvSpPr>
        <p:spPr/>
        <p:txBody>
          <a:bodyPr/>
          <a:lstStyle/>
          <a:p>
            <a:pPr eaLnBrk="1" hangingPunct="1">
              <a:defRPr/>
            </a:pPr>
            <a:r>
              <a:rPr lang="en-US" b="0" dirty="0" smtClean="0">
                <a:latin typeface="Times New Roman" charset="0"/>
                <a:cs typeface="Times New Roman" charset="0"/>
              </a:rPr>
              <a:t>HIV infected males more likely to know about Pap screening availability Gay males more willing than </a:t>
            </a:r>
            <a:r>
              <a:rPr lang="en-US" b="0" dirty="0" smtClean="0">
                <a:latin typeface="Times New Roman" charset="0"/>
                <a:cs typeface="Times New Roman" charset="0"/>
              </a:rPr>
              <a:t>bisexual </a:t>
            </a:r>
            <a:r>
              <a:rPr lang="en-US" b="0" dirty="0" smtClean="0">
                <a:latin typeface="Times New Roman" charset="0"/>
                <a:cs typeface="Times New Roman" charset="0"/>
              </a:rPr>
              <a:t>males to have future screening</a:t>
            </a:r>
          </a:p>
          <a:p>
            <a:pPr eaLnBrk="1" hangingPunct="1">
              <a:buFontTx/>
              <a:buNone/>
              <a:defRPr/>
            </a:pPr>
            <a:endParaRPr lang="en-US" b="0" dirty="0" smtClean="0">
              <a:latin typeface="Times New Roman" charset="0"/>
              <a:cs typeface="Times New Roman" charset="0"/>
            </a:endParaRPr>
          </a:p>
          <a:p>
            <a:pPr eaLnBrk="1" hangingPunct="1">
              <a:defRPr/>
            </a:pPr>
            <a:r>
              <a:rPr lang="en-US" b="0" dirty="0" smtClean="0">
                <a:latin typeface="Times New Roman" charset="0"/>
                <a:cs typeface="Times New Roman" charset="0"/>
              </a:rPr>
              <a:t>Males with HIV 10X more likely to also have HPV</a:t>
            </a:r>
          </a:p>
          <a:p>
            <a:pPr eaLnBrk="1" hangingPunct="1">
              <a:defRPr/>
            </a:pPr>
            <a:endParaRPr lang="en-US" b="0" dirty="0" smtClean="0">
              <a:latin typeface="Times New Roman" charset="0"/>
              <a:cs typeface="Times New Roman" charset="0"/>
            </a:endParaRPr>
          </a:p>
          <a:p>
            <a:pPr eaLnBrk="1" hangingPunct="1">
              <a:defRPr/>
            </a:pPr>
            <a:r>
              <a:rPr lang="en-US" b="0" dirty="0" smtClean="0">
                <a:latin typeface="Times New Roman" charset="0"/>
                <a:cs typeface="Times New Roman" charset="0"/>
              </a:rPr>
              <a:t>Few studies have assessed HIV-infected MSM knowledge about </a:t>
            </a:r>
            <a:r>
              <a:rPr lang="en-US" b="0" dirty="0" err="1" smtClean="0">
                <a:latin typeface="Times New Roman" charset="0"/>
                <a:cs typeface="Times New Roman" charset="0"/>
              </a:rPr>
              <a:t>anorectal</a:t>
            </a:r>
            <a:r>
              <a:rPr lang="en-US" b="0" dirty="0" smtClean="0">
                <a:latin typeface="Times New Roman" charset="0"/>
                <a:cs typeface="Times New Roman" charset="0"/>
              </a:rPr>
              <a:t> screening and benefits of this preventative care measure</a:t>
            </a:r>
          </a:p>
          <a:p>
            <a:pPr eaLnBrk="1" hangingPunct="1">
              <a:defRPr/>
            </a:pPr>
            <a:endParaRPr lang="en-US" dirty="0" smtClean="0">
              <a:cs typeface="+mn-cs"/>
            </a:endParaRPr>
          </a:p>
          <a:p>
            <a:pPr eaLnBrk="1" hangingPunct="1">
              <a:defRPr/>
            </a:pP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a:xfrm>
            <a:off x="228600" y="0"/>
            <a:ext cx="7467600" cy="1219200"/>
          </a:xfrm>
        </p:spPr>
        <p:txBody>
          <a:bodyPr/>
          <a:lstStyle/>
          <a:p>
            <a:pPr eaLnBrk="1" hangingPunct="1"/>
            <a:r>
              <a:rPr lang="en-US" dirty="0">
                <a:latin typeface="Times New Roman" charset="0"/>
                <a:ea typeface="ＭＳ Ｐゴシック" charset="0"/>
              </a:rPr>
              <a:t>Literature Review: </a:t>
            </a:r>
            <a:br>
              <a:rPr lang="en-US" dirty="0">
                <a:latin typeface="Times New Roman" charset="0"/>
                <a:ea typeface="ＭＳ Ｐゴシック" charset="0"/>
              </a:rPr>
            </a:br>
            <a:r>
              <a:rPr lang="en-US" dirty="0">
                <a:latin typeface="Times New Roman" charset="0"/>
                <a:ea typeface="ＭＳ Ｐゴシック" charset="0"/>
              </a:rPr>
              <a:t>Screening Knowledge</a:t>
            </a:r>
          </a:p>
        </p:txBody>
      </p:sp>
      <p:sp>
        <p:nvSpPr>
          <p:cNvPr id="392195" name="Rectangle 3"/>
          <p:cNvSpPr>
            <a:spLocks noGrp="1" noChangeArrowheads="1"/>
          </p:cNvSpPr>
          <p:nvPr>
            <p:ph type="body" idx="4294967295"/>
          </p:nvPr>
        </p:nvSpPr>
        <p:spPr>
          <a:xfrm>
            <a:off x="457200" y="1524000"/>
            <a:ext cx="8229600" cy="4495800"/>
          </a:xfrm>
        </p:spPr>
        <p:txBody>
          <a:bodyPr/>
          <a:lstStyle/>
          <a:p>
            <a:pPr eaLnBrk="1" hangingPunct="1">
              <a:defRPr/>
            </a:pPr>
            <a:endParaRPr lang="en-US" b="0" dirty="0" smtClean="0">
              <a:latin typeface="Times New Roman" charset="0"/>
              <a:cs typeface="+mn-cs"/>
            </a:endParaRPr>
          </a:p>
          <a:p>
            <a:pPr eaLnBrk="1" hangingPunct="1">
              <a:defRPr/>
            </a:pPr>
            <a:endParaRPr lang="en-US" b="0" dirty="0" smtClean="0">
              <a:latin typeface="Times New Roman" charset="0"/>
              <a:cs typeface="+mn-cs"/>
            </a:endParaRPr>
          </a:p>
          <a:p>
            <a:pPr eaLnBrk="1" hangingPunct="1">
              <a:defRPr/>
            </a:pPr>
            <a:r>
              <a:rPr lang="en-US" b="0" dirty="0" smtClean="0">
                <a:latin typeface="Times New Roman" charset="0"/>
                <a:cs typeface="+mn-cs"/>
              </a:rPr>
              <a:t>Intent for HPV testing in MSM positive if educated to their prevalence for anal cancer.  </a:t>
            </a:r>
          </a:p>
          <a:p>
            <a:pPr eaLnBrk="1" hangingPunct="1">
              <a:defRPr/>
            </a:pPr>
            <a:r>
              <a:rPr lang="en-US" b="0" dirty="0" smtClean="0">
                <a:latin typeface="Times New Roman" charset="0"/>
                <a:cs typeface="+mn-cs"/>
              </a:rPr>
              <a:t>In one study over half of HIV-infected gay and bisexual men were willing to have the testing and pay for it without benefit of insurance (Reed et al., 2010).  </a:t>
            </a:r>
          </a:p>
          <a:p>
            <a:pPr eaLnBrk="1" hangingPunct="1">
              <a:defRPr/>
            </a:pPr>
            <a:r>
              <a:rPr lang="en-US" b="0" dirty="0" smtClean="0">
                <a:latin typeface="Times New Roman" charset="0"/>
                <a:cs typeface="+mn-cs"/>
              </a:rPr>
              <a:t>MSM tend to be uninsured, But more likely to have regular yearly check-ups</a:t>
            </a:r>
          </a:p>
          <a:p>
            <a:pPr eaLnBrk="1" hangingPunct="1">
              <a:defRPr/>
            </a:pPr>
            <a:r>
              <a:rPr lang="en-US" b="0" dirty="0" smtClean="0">
                <a:latin typeface="Times New Roman" charset="0"/>
                <a:cs typeface="+mn-cs"/>
              </a:rPr>
              <a:t>Provides great opportunity for recommended STI screening</a:t>
            </a:r>
            <a:endParaRPr lang="en-US" dirty="0" smtClean="0">
              <a:cs typeface="+mn-cs"/>
            </a:endParaRPr>
          </a:p>
        </p:txBody>
      </p:sp>
      <p:pic>
        <p:nvPicPr>
          <p:cNvPr id="3379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0"/>
            <a:ext cx="3505200"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DSCN03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DSCN02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a:xfrm>
            <a:off x="381000" y="-152400"/>
            <a:ext cx="7239000" cy="1219200"/>
          </a:xfrm>
        </p:spPr>
        <p:txBody>
          <a:bodyPr/>
          <a:lstStyle/>
          <a:p>
            <a:pPr eaLnBrk="1" hangingPunct="1"/>
            <a:r>
              <a:rPr lang="en-US" dirty="0">
                <a:latin typeface="Times New Roman" charset="0"/>
                <a:ea typeface="ＭＳ Ｐゴシック" charset="0"/>
              </a:rPr>
              <a:t>Literature Review: Provider Role</a:t>
            </a:r>
          </a:p>
        </p:txBody>
      </p:sp>
      <p:sp>
        <p:nvSpPr>
          <p:cNvPr id="19459" name="Rectangle 3"/>
          <p:cNvSpPr>
            <a:spLocks noGrp="1" noChangeArrowheads="1"/>
          </p:cNvSpPr>
          <p:nvPr>
            <p:ph type="body" idx="4294967295"/>
          </p:nvPr>
        </p:nvSpPr>
        <p:spPr>
          <a:xfrm>
            <a:off x="0" y="685800"/>
            <a:ext cx="8991600" cy="4038600"/>
          </a:xfrm>
        </p:spPr>
        <p:txBody>
          <a:bodyPr/>
          <a:lstStyle/>
          <a:p>
            <a:pPr marL="0" indent="0" eaLnBrk="1" hangingPunct="1">
              <a:lnSpc>
                <a:spcPct val="90000"/>
              </a:lnSpc>
              <a:buFontTx/>
              <a:buNone/>
              <a:defRPr/>
            </a:pPr>
            <a:r>
              <a:rPr lang="en-US" b="0" dirty="0" smtClean="0">
                <a:latin typeface="Times New Roman" charset="0"/>
                <a:cs typeface="+mn-cs"/>
              </a:rPr>
              <a:t>Delay in diagnosis:</a:t>
            </a:r>
          </a:p>
          <a:p>
            <a:pPr marL="0" indent="0" eaLnBrk="1" hangingPunct="1">
              <a:lnSpc>
                <a:spcPct val="90000"/>
              </a:lnSpc>
              <a:buFontTx/>
              <a:buNone/>
              <a:defRPr/>
            </a:pPr>
            <a:endParaRPr lang="en-US" b="0" dirty="0" smtClean="0">
              <a:latin typeface="Times New Roman" charset="0"/>
              <a:cs typeface="+mn-cs"/>
            </a:endParaRPr>
          </a:p>
          <a:p>
            <a:pPr marL="0" indent="0" eaLnBrk="1" hangingPunct="1">
              <a:lnSpc>
                <a:spcPct val="90000"/>
              </a:lnSpc>
              <a:defRPr/>
            </a:pPr>
            <a:r>
              <a:rPr lang="en-US" b="0" dirty="0" smtClean="0">
                <a:latin typeface="Times New Roman" charset="0"/>
                <a:cs typeface="+mn-cs"/>
              </a:rPr>
              <a:t> Symptoms of rectal bleeding, anal pain and irritation may be </a:t>
            </a:r>
          </a:p>
          <a:p>
            <a:pPr marL="0" indent="0" eaLnBrk="1" hangingPunct="1">
              <a:lnSpc>
                <a:spcPct val="90000"/>
              </a:lnSpc>
              <a:buFontTx/>
              <a:buNone/>
              <a:defRPr/>
            </a:pPr>
            <a:r>
              <a:rPr lang="en-US" b="0" dirty="0" smtClean="0">
                <a:latin typeface="Times New Roman" charset="0"/>
                <a:cs typeface="+mn-cs"/>
              </a:rPr>
              <a:t>  misdiagnosed as hemorrhoids or other non-threatening illness</a:t>
            </a:r>
          </a:p>
          <a:p>
            <a:pPr marL="0" indent="0" eaLnBrk="1" hangingPunct="1">
              <a:lnSpc>
                <a:spcPct val="90000"/>
              </a:lnSpc>
              <a:defRPr/>
            </a:pPr>
            <a:endParaRPr lang="en-US" b="0" dirty="0" smtClean="0">
              <a:latin typeface="Times New Roman" charset="0"/>
              <a:cs typeface="+mn-cs"/>
            </a:endParaRPr>
          </a:p>
          <a:p>
            <a:pPr marL="0" indent="0" eaLnBrk="1" hangingPunct="1">
              <a:lnSpc>
                <a:spcPct val="90000"/>
              </a:lnSpc>
              <a:defRPr/>
            </a:pPr>
            <a:r>
              <a:rPr lang="en-US" b="0" dirty="0" smtClean="0">
                <a:latin typeface="Times New Roman" charset="0"/>
                <a:cs typeface="+mn-cs"/>
              </a:rPr>
              <a:t> High risk groups may not be targeted due to unwillingness of gay or </a:t>
            </a:r>
          </a:p>
          <a:p>
            <a:pPr marL="0" indent="0" eaLnBrk="1" hangingPunct="1">
              <a:lnSpc>
                <a:spcPct val="90000"/>
              </a:lnSpc>
              <a:buFontTx/>
              <a:buNone/>
              <a:defRPr/>
            </a:pPr>
            <a:r>
              <a:rPr lang="en-US" b="0" dirty="0" smtClean="0">
                <a:latin typeface="Times New Roman" charset="0"/>
                <a:cs typeface="+mn-cs"/>
              </a:rPr>
              <a:t>  bisexual patient to disclose sexual orientation to provider  </a:t>
            </a:r>
          </a:p>
          <a:p>
            <a:pPr marL="0" indent="0" eaLnBrk="1" hangingPunct="1">
              <a:lnSpc>
                <a:spcPct val="90000"/>
              </a:lnSpc>
              <a:defRPr/>
            </a:pPr>
            <a:endParaRPr lang="en-US" b="0" dirty="0" smtClean="0">
              <a:latin typeface="Times New Roman" charset="0"/>
              <a:cs typeface="+mn-cs"/>
            </a:endParaRPr>
          </a:p>
          <a:p>
            <a:pPr marL="0" indent="0" eaLnBrk="1" hangingPunct="1">
              <a:lnSpc>
                <a:spcPct val="90000"/>
              </a:lnSpc>
              <a:defRPr/>
            </a:pPr>
            <a:r>
              <a:rPr lang="en-US" b="0" dirty="0" smtClean="0">
                <a:latin typeface="Times New Roman" charset="0"/>
                <a:cs typeface="+mn-cs"/>
              </a:rPr>
              <a:t> The best way for health care providers to assess their patients</a:t>
            </a:r>
            <a:r>
              <a:rPr lang="ja-JP" altLang="en-US" b="0" dirty="0" smtClean="0">
                <a:latin typeface="Times New Roman" charset="0"/>
                <a:cs typeface="+mn-cs"/>
              </a:rPr>
              <a:t>’</a:t>
            </a:r>
            <a:r>
              <a:rPr lang="en-US" b="0" dirty="0" smtClean="0">
                <a:latin typeface="Times New Roman" charset="0"/>
                <a:cs typeface="+mn-cs"/>
              </a:rPr>
              <a:t> </a:t>
            </a:r>
          </a:p>
          <a:p>
            <a:pPr marL="0" indent="0" eaLnBrk="1" hangingPunct="1">
              <a:lnSpc>
                <a:spcPct val="90000"/>
              </a:lnSpc>
              <a:buFontTx/>
              <a:buNone/>
              <a:defRPr/>
            </a:pPr>
            <a:r>
              <a:rPr lang="en-US" b="0" dirty="0" smtClean="0">
                <a:latin typeface="Times New Roman" charset="0"/>
                <a:cs typeface="+mn-cs"/>
              </a:rPr>
              <a:t>  medical needs is to inquire about their sexual behavior in a </a:t>
            </a:r>
          </a:p>
          <a:p>
            <a:pPr marL="0" indent="0" eaLnBrk="1" hangingPunct="1">
              <a:lnSpc>
                <a:spcPct val="90000"/>
              </a:lnSpc>
              <a:buFontTx/>
              <a:buNone/>
              <a:defRPr/>
            </a:pPr>
            <a:r>
              <a:rPr lang="en-US" b="0" dirty="0" smtClean="0">
                <a:latin typeface="Times New Roman" charset="0"/>
                <a:cs typeface="+mn-cs"/>
              </a:rPr>
              <a:t>  nonjudgmental way; then if they identify as being gay or bisexual, to </a:t>
            </a:r>
          </a:p>
          <a:p>
            <a:pPr marL="0" indent="0" eaLnBrk="1" hangingPunct="1">
              <a:lnSpc>
                <a:spcPct val="90000"/>
              </a:lnSpc>
              <a:buFontTx/>
              <a:buNone/>
              <a:defRPr/>
            </a:pPr>
            <a:r>
              <a:rPr lang="en-US" b="0" dirty="0" smtClean="0">
                <a:latin typeface="Times New Roman" charset="0"/>
                <a:cs typeface="+mn-cs"/>
              </a:rPr>
              <a:t>  provide education and recommended </a:t>
            </a:r>
            <a:r>
              <a:rPr lang="en-US" b="0" dirty="0" err="1" smtClean="0">
                <a:latin typeface="Times New Roman" charset="0"/>
                <a:cs typeface="+mn-cs"/>
              </a:rPr>
              <a:t>anorectal</a:t>
            </a:r>
            <a:r>
              <a:rPr lang="en-US" b="0" dirty="0" smtClean="0">
                <a:latin typeface="Times New Roman" charset="0"/>
                <a:cs typeface="+mn-cs"/>
              </a:rPr>
              <a:t> screening (Blackwell, </a:t>
            </a:r>
          </a:p>
          <a:p>
            <a:pPr marL="0" indent="0" eaLnBrk="1" hangingPunct="1">
              <a:lnSpc>
                <a:spcPct val="90000"/>
              </a:lnSpc>
              <a:buFontTx/>
              <a:buNone/>
              <a:defRPr/>
            </a:pPr>
            <a:r>
              <a:rPr lang="en-US" b="0" dirty="0" smtClean="0">
                <a:latin typeface="Times New Roman" charset="0"/>
                <a:cs typeface="+mn-cs"/>
              </a:rPr>
              <a:t>  2008; Lindsey et al., 2009)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Purpose of Study</a:t>
            </a:r>
          </a:p>
        </p:txBody>
      </p:sp>
      <p:sp>
        <p:nvSpPr>
          <p:cNvPr id="400387" name="Rectangle 3"/>
          <p:cNvSpPr>
            <a:spLocks noGrp="1" noChangeArrowheads="1"/>
          </p:cNvSpPr>
          <p:nvPr>
            <p:ph type="body" idx="4294967295"/>
          </p:nvPr>
        </p:nvSpPr>
        <p:spPr>
          <a:xfrm>
            <a:off x="457200" y="1752600"/>
            <a:ext cx="8229600" cy="3962400"/>
          </a:xfrm>
        </p:spPr>
        <p:txBody>
          <a:bodyPr/>
          <a:lstStyle/>
          <a:p>
            <a:pPr eaLnBrk="1" hangingPunct="1">
              <a:defRPr/>
            </a:pPr>
            <a:r>
              <a:rPr lang="en-US" sz="3200" b="0" dirty="0" smtClean="0">
                <a:latin typeface="Times New Roman" charset="0"/>
                <a:cs typeface="+mn-cs"/>
              </a:rPr>
              <a:t>The purpose of this pilot study was to determine the knowledge level of a sample of MSM regarding HPV, </a:t>
            </a:r>
            <a:r>
              <a:rPr lang="en-US" sz="3200" b="0" dirty="0" err="1" smtClean="0">
                <a:latin typeface="Times New Roman" charset="0"/>
                <a:cs typeface="+mn-cs"/>
              </a:rPr>
              <a:t>anorectal</a:t>
            </a:r>
            <a:r>
              <a:rPr lang="en-US" sz="3200" b="0" dirty="0" smtClean="0">
                <a:latin typeface="Times New Roman" charset="0"/>
                <a:cs typeface="+mn-cs"/>
              </a:rPr>
              <a:t> carcinoma, and screening and to determine the amount of knowledge obtained about these topics from healthcare providers.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Introduction</a:t>
            </a:r>
          </a:p>
        </p:txBody>
      </p:sp>
      <p:sp>
        <p:nvSpPr>
          <p:cNvPr id="365571" name="Content Placeholder 2"/>
          <p:cNvSpPr>
            <a:spLocks noGrp="1"/>
          </p:cNvSpPr>
          <p:nvPr>
            <p:ph idx="4294967295"/>
          </p:nvPr>
        </p:nvSpPr>
        <p:spPr>
          <a:xfrm>
            <a:off x="228600" y="1300163"/>
            <a:ext cx="8077200" cy="5100637"/>
          </a:xfrm>
        </p:spPr>
        <p:txBody>
          <a:bodyPr/>
          <a:lstStyle/>
          <a:p>
            <a:pPr eaLnBrk="1" hangingPunct="1">
              <a:defRPr/>
            </a:pPr>
            <a:endParaRPr lang="en-US" dirty="0" smtClean="0">
              <a:latin typeface="Times New Roman" charset="0"/>
              <a:cs typeface="Times New Roman" charset="0"/>
            </a:endParaRPr>
          </a:p>
          <a:p>
            <a:pPr eaLnBrk="1" hangingPunct="1">
              <a:defRPr/>
            </a:pPr>
            <a:endParaRPr lang="en-US" dirty="0" smtClean="0">
              <a:latin typeface="Times New Roman" charset="0"/>
              <a:cs typeface="Times New Roman" charset="0"/>
            </a:endParaRPr>
          </a:p>
          <a:p>
            <a:pPr eaLnBrk="1" hangingPunct="1">
              <a:defRPr/>
            </a:pPr>
            <a:r>
              <a:rPr lang="en-US" dirty="0" smtClean="0">
                <a:latin typeface="Times New Roman" charset="0"/>
                <a:cs typeface="Times New Roman" charset="0"/>
              </a:rPr>
              <a:t>Increased prevalence of HPV associated anal cancer in MSM  </a:t>
            </a:r>
          </a:p>
          <a:p>
            <a:pPr eaLnBrk="1" hangingPunct="1">
              <a:defRPr/>
            </a:pPr>
            <a:r>
              <a:rPr lang="en-US" dirty="0" smtClean="0">
                <a:latin typeface="Times New Roman" charset="0"/>
                <a:cs typeface="Times New Roman" charset="0"/>
              </a:rPr>
              <a:t>Highly similar to dysplasia of the cervix in women                </a:t>
            </a:r>
          </a:p>
          <a:p>
            <a:pPr eaLnBrk="1" hangingPunct="1">
              <a:defRPr/>
            </a:pPr>
            <a:r>
              <a:rPr lang="en-US" dirty="0" smtClean="0">
                <a:latin typeface="Times New Roman" charset="0"/>
                <a:cs typeface="Times New Roman" charset="0"/>
              </a:rPr>
              <a:t>Anal cancer now </a:t>
            </a:r>
            <a:r>
              <a:rPr lang="en-US" i="1" dirty="0" smtClean="0">
                <a:latin typeface="Times New Roman" charset="0"/>
                <a:cs typeface="Times New Roman" charset="0"/>
              </a:rPr>
              <a:t>more common</a:t>
            </a:r>
            <a:r>
              <a:rPr lang="en-US" dirty="0" smtClean="0">
                <a:latin typeface="Times New Roman" charset="0"/>
                <a:cs typeface="Times New Roman" charset="0"/>
              </a:rPr>
              <a:t> than cervical cancer</a:t>
            </a:r>
          </a:p>
          <a:p>
            <a:pPr eaLnBrk="1" hangingPunct="1">
              <a:defRPr/>
            </a:pPr>
            <a:r>
              <a:rPr lang="en-US" dirty="0" smtClean="0">
                <a:latin typeface="Times New Roman" charset="0"/>
                <a:cs typeface="Times New Roman" charset="0"/>
              </a:rPr>
              <a:t>Impetus for study: Little inquiry into assessing knowledge level of MSM re; </a:t>
            </a:r>
          </a:p>
          <a:p>
            <a:pPr eaLnBrk="1" hangingPunct="1">
              <a:defRPr/>
            </a:pPr>
            <a:r>
              <a:rPr lang="en-US" dirty="0" smtClean="0">
                <a:latin typeface="Times New Roman" charset="0"/>
                <a:cs typeface="Times New Roman" charset="0"/>
              </a:rPr>
              <a:t>HPV, </a:t>
            </a:r>
            <a:r>
              <a:rPr lang="en-US" dirty="0" err="1" smtClean="0">
                <a:latin typeface="Times New Roman" charset="0"/>
                <a:cs typeface="Times New Roman" charset="0"/>
              </a:rPr>
              <a:t>anorectal</a:t>
            </a:r>
            <a:r>
              <a:rPr lang="en-US" dirty="0" smtClean="0">
                <a:latin typeface="Times New Roman" charset="0"/>
                <a:cs typeface="Times New Roman" charset="0"/>
              </a:rPr>
              <a:t> carcinoma, </a:t>
            </a:r>
            <a:r>
              <a:rPr lang="en-US" dirty="0" err="1" smtClean="0">
                <a:latin typeface="Times New Roman" charset="0"/>
                <a:cs typeface="Times New Roman" charset="0"/>
              </a:rPr>
              <a:t>anorectal</a:t>
            </a:r>
            <a:r>
              <a:rPr lang="en-US" dirty="0" smtClean="0">
                <a:latin typeface="Times New Roman" charset="0"/>
                <a:cs typeface="Times New Roman" charset="0"/>
              </a:rPr>
              <a:t> Pap screening</a:t>
            </a:r>
          </a:p>
          <a:p>
            <a:pPr eaLnBrk="1" hangingPunct="1">
              <a:defRPr/>
            </a:pPr>
            <a:r>
              <a:rPr lang="en-US" dirty="0" smtClean="0">
                <a:latin typeface="Times New Roman" charset="0"/>
                <a:cs typeface="Times New Roman" charset="0"/>
              </a:rPr>
              <a:t>Can screening used for cervical cancer be used to detect anal cancer at early stages?</a:t>
            </a:r>
          </a:p>
        </p:txBody>
      </p:sp>
      <p:pic>
        <p:nvPicPr>
          <p:cNvPr id="717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7713" y="0"/>
            <a:ext cx="3316287"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Research Questions</a:t>
            </a:r>
          </a:p>
        </p:txBody>
      </p:sp>
      <p:sp>
        <p:nvSpPr>
          <p:cNvPr id="402435" name="Rectangle 3"/>
          <p:cNvSpPr>
            <a:spLocks noGrp="1" noChangeArrowheads="1"/>
          </p:cNvSpPr>
          <p:nvPr>
            <p:ph type="body" idx="4294967295"/>
          </p:nvPr>
        </p:nvSpPr>
        <p:spPr>
          <a:xfrm>
            <a:off x="304800" y="1295400"/>
            <a:ext cx="8610600" cy="5029200"/>
          </a:xfrm>
        </p:spPr>
        <p:txBody>
          <a:bodyPr/>
          <a:lstStyle/>
          <a:p>
            <a:pPr eaLnBrk="1" hangingPunct="1">
              <a:buFontTx/>
              <a:buNone/>
              <a:defRPr/>
            </a:pPr>
            <a:r>
              <a:rPr lang="en-US" sz="3200" b="0" dirty="0" smtClean="0">
                <a:latin typeface="Times New Roman" charset="0"/>
                <a:cs typeface="+mn-cs"/>
              </a:rPr>
              <a:t>1) What is the knowledge of MSM about  </a:t>
            </a:r>
          </a:p>
          <a:p>
            <a:pPr eaLnBrk="1" hangingPunct="1">
              <a:buFontTx/>
              <a:buNone/>
              <a:defRPr/>
            </a:pPr>
            <a:r>
              <a:rPr lang="en-US" sz="3200" b="0" dirty="0" smtClean="0">
                <a:latin typeface="Times New Roman" charset="0"/>
                <a:cs typeface="+mn-cs"/>
              </a:rPr>
              <a:t>    HPV, </a:t>
            </a:r>
            <a:r>
              <a:rPr lang="en-US" sz="3200" b="0" dirty="0" err="1" smtClean="0">
                <a:latin typeface="Times New Roman" charset="0"/>
                <a:cs typeface="+mn-cs"/>
              </a:rPr>
              <a:t>anorectal</a:t>
            </a:r>
            <a:r>
              <a:rPr lang="en-US" sz="3200" b="0" dirty="0" smtClean="0">
                <a:latin typeface="Times New Roman" charset="0"/>
                <a:cs typeface="+mn-cs"/>
              </a:rPr>
              <a:t> carcinoma, and screening? </a:t>
            </a:r>
          </a:p>
          <a:p>
            <a:pPr eaLnBrk="1" hangingPunct="1">
              <a:buFontTx/>
              <a:buNone/>
              <a:defRPr/>
            </a:pPr>
            <a:r>
              <a:rPr lang="en-US" sz="3200" b="0" dirty="0" smtClean="0">
                <a:latin typeface="Times New Roman" charset="0"/>
                <a:cs typeface="+mn-cs"/>
              </a:rPr>
              <a:t>2) How many MSM have been screened and/  </a:t>
            </a:r>
          </a:p>
          <a:p>
            <a:pPr eaLnBrk="1" hangingPunct="1">
              <a:buFontTx/>
              <a:buNone/>
              <a:defRPr/>
            </a:pPr>
            <a:r>
              <a:rPr lang="en-US" sz="3200" b="0" dirty="0" smtClean="0">
                <a:latin typeface="Times New Roman" charset="0"/>
                <a:cs typeface="+mn-cs"/>
              </a:rPr>
              <a:t>    or are aware of the need for anal Pap </a:t>
            </a:r>
          </a:p>
          <a:p>
            <a:pPr eaLnBrk="1" hangingPunct="1">
              <a:buFontTx/>
              <a:buNone/>
              <a:defRPr/>
            </a:pPr>
            <a:r>
              <a:rPr lang="en-US" sz="3200" b="0" dirty="0" smtClean="0">
                <a:latin typeface="Times New Roman" charset="0"/>
                <a:cs typeface="+mn-cs"/>
              </a:rPr>
              <a:t>    smear screening? </a:t>
            </a:r>
          </a:p>
          <a:p>
            <a:pPr eaLnBrk="1" hangingPunct="1">
              <a:buFontTx/>
              <a:buNone/>
              <a:defRPr/>
            </a:pPr>
            <a:r>
              <a:rPr lang="en-US" sz="3200" b="0" dirty="0" smtClean="0">
                <a:latin typeface="Times New Roman" charset="0"/>
                <a:cs typeface="+mn-cs"/>
              </a:rPr>
              <a:t>3) From what sources did MSM obtain </a:t>
            </a:r>
          </a:p>
          <a:p>
            <a:pPr eaLnBrk="1" hangingPunct="1">
              <a:buFontTx/>
              <a:buNone/>
              <a:defRPr/>
            </a:pPr>
            <a:r>
              <a:rPr lang="en-US" sz="3200" b="0" dirty="0" smtClean="0">
                <a:latin typeface="Times New Roman" charset="0"/>
                <a:cs typeface="+mn-cs"/>
              </a:rPr>
              <a:t>     information on the need for anal Pap </a:t>
            </a:r>
          </a:p>
          <a:p>
            <a:pPr eaLnBrk="1" hangingPunct="1">
              <a:buFontTx/>
              <a:buNone/>
              <a:defRPr/>
            </a:pPr>
            <a:r>
              <a:rPr lang="en-US" sz="3200" b="0" dirty="0" smtClean="0">
                <a:latin typeface="Times New Roman" charset="0"/>
                <a:cs typeface="+mn-cs"/>
              </a:rPr>
              <a:t>     smear screening? </a:t>
            </a:r>
          </a:p>
          <a:p>
            <a:pPr eaLnBrk="1" hangingPunct="1">
              <a:defRPr/>
            </a:pPr>
            <a:endParaRPr lang="en-US" sz="3200" b="0" dirty="0" smtClean="0">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Methods</a:t>
            </a:r>
          </a:p>
        </p:txBody>
      </p:sp>
      <p:sp>
        <p:nvSpPr>
          <p:cNvPr id="404483" name="Rectangle 3"/>
          <p:cNvSpPr>
            <a:spLocks noGrp="1" noChangeArrowheads="1"/>
          </p:cNvSpPr>
          <p:nvPr>
            <p:ph type="body" idx="4294967295"/>
          </p:nvPr>
        </p:nvSpPr>
        <p:spPr>
          <a:xfrm>
            <a:off x="152400" y="1295400"/>
            <a:ext cx="8610600" cy="4495800"/>
          </a:xfrm>
        </p:spPr>
        <p:txBody>
          <a:bodyPr/>
          <a:lstStyle/>
          <a:p>
            <a:pPr eaLnBrk="1" hangingPunct="1">
              <a:lnSpc>
                <a:spcPct val="90000"/>
              </a:lnSpc>
              <a:defRPr/>
            </a:pPr>
            <a:r>
              <a:rPr lang="en-US" sz="2000" b="0" dirty="0" smtClean="0">
                <a:latin typeface="Times New Roman" charset="0"/>
                <a:cs typeface="+mn-cs"/>
              </a:rPr>
              <a:t>Methods, Sample, and Protection of Human Subjects:</a:t>
            </a:r>
          </a:p>
          <a:p>
            <a:pPr lvl="1" eaLnBrk="1" hangingPunct="1">
              <a:lnSpc>
                <a:spcPct val="90000"/>
              </a:lnSpc>
              <a:defRPr/>
            </a:pPr>
            <a:r>
              <a:rPr lang="en-US" dirty="0" smtClean="0">
                <a:latin typeface="Times New Roman" charset="0"/>
              </a:rPr>
              <a:t>Approval for study by UCF IRB	</a:t>
            </a:r>
          </a:p>
          <a:p>
            <a:pPr lvl="1" eaLnBrk="1" hangingPunct="1">
              <a:lnSpc>
                <a:spcPct val="90000"/>
              </a:lnSpc>
              <a:defRPr/>
            </a:pPr>
            <a:r>
              <a:rPr lang="en-US" dirty="0" smtClean="0">
                <a:latin typeface="Times New Roman" charset="0"/>
              </a:rPr>
              <a:t>Sampling:</a:t>
            </a:r>
          </a:p>
          <a:p>
            <a:pPr lvl="2" eaLnBrk="1" hangingPunct="1">
              <a:lnSpc>
                <a:spcPct val="90000"/>
              </a:lnSpc>
              <a:defRPr/>
            </a:pPr>
            <a:r>
              <a:rPr lang="en-US" dirty="0" smtClean="0">
                <a:latin typeface="Times New Roman" charset="0"/>
              </a:rPr>
              <a:t>2 day period during a promotional convention held during a gay pride event and during two meetings of a university GLBT student organization.  </a:t>
            </a:r>
          </a:p>
          <a:p>
            <a:pPr lvl="2" eaLnBrk="1" hangingPunct="1">
              <a:lnSpc>
                <a:spcPct val="90000"/>
              </a:lnSpc>
              <a:defRPr/>
            </a:pPr>
            <a:r>
              <a:rPr lang="en-US" dirty="0" smtClean="0">
                <a:latin typeface="Times New Roman" charset="0"/>
              </a:rPr>
              <a:t>MSM attending the events were approached by either the primary investigator or a research assistant and asked to participate.  </a:t>
            </a:r>
          </a:p>
          <a:p>
            <a:pPr lvl="2" eaLnBrk="1" hangingPunct="1">
              <a:lnSpc>
                <a:spcPct val="90000"/>
              </a:lnSpc>
              <a:defRPr/>
            </a:pPr>
            <a:r>
              <a:rPr lang="en-US" dirty="0" smtClean="0">
                <a:latin typeface="Times New Roman" charset="0"/>
              </a:rPr>
              <a:t>Those who agreed to participate were briefed about the study</a:t>
            </a:r>
            <a:r>
              <a:rPr lang="ja-JP" altLang="en-US" dirty="0" smtClean="0">
                <a:latin typeface="Times New Roman" charset="0"/>
              </a:rPr>
              <a:t>’</a:t>
            </a:r>
            <a:r>
              <a:rPr lang="en-US" dirty="0" smtClean="0">
                <a:latin typeface="Times New Roman" charset="0"/>
              </a:rPr>
              <a:t>s purpose and asked to complete a questionnaire assessing knowledge of HPV, </a:t>
            </a:r>
            <a:r>
              <a:rPr lang="en-US" dirty="0" err="1" smtClean="0">
                <a:latin typeface="Times New Roman" charset="0"/>
              </a:rPr>
              <a:t>anorectal</a:t>
            </a:r>
            <a:r>
              <a:rPr lang="en-US" dirty="0" smtClean="0">
                <a:latin typeface="Times New Roman" charset="0"/>
              </a:rPr>
              <a:t> carcinoma, and screening. </a:t>
            </a:r>
          </a:p>
          <a:p>
            <a:pPr lvl="2" eaLnBrk="1" hangingPunct="1">
              <a:lnSpc>
                <a:spcPct val="90000"/>
              </a:lnSpc>
              <a:defRPr/>
            </a:pPr>
            <a:r>
              <a:rPr lang="en-US" dirty="0" smtClean="0">
                <a:latin typeface="Times New Roman" charset="0"/>
              </a:rPr>
              <a:t>Only men who reported sexual activity with another man during their lifetime were asked to participate in the study.  </a:t>
            </a:r>
          </a:p>
          <a:p>
            <a:pPr lvl="2" eaLnBrk="1" hangingPunct="1">
              <a:lnSpc>
                <a:spcPct val="90000"/>
              </a:lnSpc>
              <a:defRPr/>
            </a:pPr>
            <a:r>
              <a:rPr lang="en-US" dirty="0" smtClean="0">
                <a:latin typeface="Times New Roman" charset="0"/>
              </a:rPr>
              <a:t>Informed consent was implied with the completion of the questionnaire.  At the end of the data collection period, 89 participants had completed the questionnaire.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Methods</a:t>
            </a:r>
          </a:p>
        </p:txBody>
      </p:sp>
      <p:sp>
        <p:nvSpPr>
          <p:cNvPr id="406531" name="Rectangle 3"/>
          <p:cNvSpPr>
            <a:spLocks noGrp="1" noChangeArrowheads="1"/>
          </p:cNvSpPr>
          <p:nvPr>
            <p:ph type="body" idx="4294967295"/>
          </p:nvPr>
        </p:nvSpPr>
        <p:spPr>
          <a:xfrm>
            <a:off x="0" y="1219200"/>
            <a:ext cx="9144000" cy="4876800"/>
          </a:xfrm>
        </p:spPr>
        <p:txBody>
          <a:bodyPr/>
          <a:lstStyle/>
          <a:p>
            <a:pPr eaLnBrk="1" hangingPunct="1">
              <a:lnSpc>
                <a:spcPct val="80000"/>
              </a:lnSpc>
              <a:defRPr/>
            </a:pPr>
            <a:r>
              <a:rPr lang="en-US" sz="2000" b="0" dirty="0" smtClean="0">
                <a:latin typeface="Times New Roman" charset="0"/>
                <a:cs typeface="+mn-cs"/>
              </a:rPr>
              <a:t>Instrument:</a:t>
            </a:r>
          </a:p>
          <a:p>
            <a:pPr lvl="1" eaLnBrk="1" hangingPunct="1">
              <a:lnSpc>
                <a:spcPct val="80000"/>
              </a:lnSpc>
              <a:defRPr/>
            </a:pPr>
            <a:r>
              <a:rPr lang="en-US" dirty="0" smtClean="0">
                <a:latin typeface="Times New Roman" charset="0"/>
              </a:rPr>
              <a:t>The survey questionnaire was used in a similar study conducted in 2007 by Pitts and colleagues to assess knowledge of HPV, </a:t>
            </a:r>
            <a:r>
              <a:rPr lang="en-US" dirty="0" err="1" smtClean="0">
                <a:latin typeface="Times New Roman" charset="0"/>
              </a:rPr>
              <a:t>anorectal</a:t>
            </a:r>
            <a:r>
              <a:rPr lang="en-US" dirty="0" smtClean="0">
                <a:latin typeface="Times New Roman" charset="0"/>
              </a:rPr>
              <a:t> carcinoma, and screening in an Australian sample of MSM recruited from a gay pride event.  </a:t>
            </a:r>
          </a:p>
          <a:p>
            <a:pPr lvl="1" eaLnBrk="1" hangingPunct="1">
              <a:lnSpc>
                <a:spcPct val="80000"/>
              </a:lnSpc>
              <a:defRPr/>
            </a:pPr>
            <a:r>
              <a:rPr lang="en-US" dirty="0" smtClean="0">
                <a:latin typeface="Times New Roman" charset="0"/>
              </a:rPr>
              <a:t>Permission to use the original instrument was obtained from Pitts.  </a:t>
            </a:r>
          </a:p>
          <a:p>
            <a:pPr lvl="1" eaLnBrk="1" hangingPunct="1">
              <a:lnSpc>
                <a:spcPct val="80000"/>
              </a:lnSpc>
              <a:defRPr/>
            </a:pPr>
            <a:r>
              <a:rPr lang="en-US" dirty="0" smtClean="0">
                <a:latin typeface="Times New Roman" charset="0"/>
              </a:rPr>
              <a:t>The instrument was designed from a survey instrument used to assess knowledge of HPV, cervical cancer, and screening in women (Pitts et. al, 2007).</a:t>
            </a:r>
          </a:p>
          <a:p>
            <a:pPr lvl="1" eaLnBrk="1" hangingPunct="1">
              <a:lnSpc>
                <a:spcPct val="80000"/>
              </a:lnSpc>
              <a:defRPr/>
            </a:pPr>
            <a:r>
              <a:rPr lang="en-US" dirty="0" smtClean="0">
                <a:latin typeface="Times New Roman" charset="0"/>
              </a:rPr>
              <a:t> Participants answered demographic questions by either writing in answers on blank lines (e.g., age, ethnicity, number of visits to primary care provider, etc.) or selecting from provided options (e.g., employment status, sexual orientation identity, HIV status). </a:t>
            </a:r>
          </a:p>
          <a:p>
            <a:pPr lvl="1" eaLnBrk="1" hangingPunct="1">
              <a:lnSpc>
                <a:spcPct val="80000"/>
              </a:lnSpc>
              <a:defRPr/>
            </a:pPr>
            <a:r>
              <a:rPr lang="en-US" dirty="0" smtClean="0">
                <a:latin typeface="Times New Roman" charset="0"/>
              </a:rPr>
              <a:t>The entire survey consisted of 65 items: </a:t>
            </a:r>
          </a:p>
          <a:p>
            <a:pPr lvl="2" eaLnBrk="1" hangingPunct="1">
              <a:lnSpc>
                <a:spcPct val="80000"/>
              </a:lnSpc>
              <a:defRPr/>
            </a:pPr>
            <a:r>
              <a:rPr lang="en-US" dirty="0" smtClean="0">
                <a:latin typeface="Times New Roman" charset="0"/>
              </a:rPr>
              <a:t>38 items assessing knowledge were answered either true or false (19 items) or in </a:t>
            </a:r>
            <a:r>
              <a:rPr lang="en-US" dirty="0" err="1" smtClean="0">
                <a:latin typeface="Times New Roman" charset="0"/>
              </a:rPr>
              <a:t>Likert</a:t>
            </a:r>
            <a:r>
              <a:rPr lang="en-US" dirty="0" smtClean="0">
                <a:latin typeface="Times New Roman" charset="0"/>
              </a:rPr>
              <a:t> format (19 items ranging from 1 [</a:t>
            </a:r>
            <a:r>
              <a:rPr lang="en-US" i="1" dirty="0" smtClean="0">
                <a:latin typeface="Times New Roman" charset="0"/>
              </a:rPr>
              <a:t>strongly disagree</a:t>
            </a:r>
            <a:r>
              <a:rPr lang="en-US" dirty="0" smtClean="0">
                <a:latin typeface="Times New Roman" charset="0"/>
              </a:rPr>
              <a:t>] to 5 [</a:t>
            </a:r>
            <a:r>
              <a:rPr lang="en-US" i="1" dirty="0" smtClean="0">
                <a:latin typeface="Times New Roman" charset="0"/>
              </a:rPr>
              <a:t>strongly agree</a:t>
            </a:r>
            <a:r>
              <a:rPr lang="en-US" dirty="0" smtClean="0">
                <a:latin typeface="Times New Roman" charset="0"/>
              </a:rPr>
              <a:t>]). </a:t>
            </a:r>
          </a:p>
          <a:p>
            <a:pPr lvl="2" eaLnBrk="1" hangingPunct="1">
              <a:lnSpc>
                <a:spcPct val="80000"/>
              </a:lnSpc>
              <a:defRPr/>
            </a:pPr>
            <a:r>
              <a:rPr lang="en-US" dirty="0" smtClean="0">
                <a:latin typeface="Times New Roman" charset="0"/>
              </a:rPr>
              <a:t>Because the survey is identical to one used in a very similar prior research study assessing a sample with very similar characteristics, it was found to have strong inter-rater validity and reliability.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Data Analysis</a:t>
            </a:r>
          </a:p>
        </p:txBody>
      </p:sp>
      <p:sp>
        <p:nvSpPr>
          <p:cNvPr id="408579" name="Rectangle 3"/>
          <p:cNvSpPr>
            <a:spLocks noGrp="1" noChangeArrowheads="1"/>
          </p:cNvSpPr>
          <p:nvPr>
            <p:ph type="body" idx="4294967295"/>
          </p:nvPr>
        </p:nvSpPr>
        <p:spPr>
          <a:xfrm>
            <a:off x="152400" y="1447800"/>
            <a:ext cx="8839200" cy="4495800"/>
          </a:xfrm>
        </p:spPr>
        <p:txBody>
          <a:bodyPr/>
          <a:lstStyle/>
          <a:p>
            <a:pPr eaLnBrk="1" hangingPunct="1">
              <a:defRPr/>
            </a:pPr>
            <a:r>
              <a:rPr lang="en-US" b="0" dirty="0" smtClean="0">
                <a:latin typeface="Times New Roman" charset="0"/>
                <a:cs typeface="+mn-cs"/>
              </a:rPr>
              <a:t>Data were coded and entered into a database using the Statistical Program for the Social Sciences (SPSS) 16.0.  </a:t>
            </a:r>
          </a:p>
          <a:p>
            <a:pPr eaLnBrk="1" hangingPunct="1">
              <a:defRPr/>
            </a:pPr>
            <a:r>
              <a:rPr lang="en-US" b="0" dirty="0" smtClean="0">
                <a:latin typeface="Times New Roman" charset="0"/>
                <a:cs typeface="+mn-cs"/>
              </a:rPr>
              <a:t>Descriptive statistics were used to assess demographic characteristics of the sample and to answer the research questions.  </a:t>
            </a:r>
          </a:p>
          <a:p>
            <a:pPr eaLnBrk="1" hangingPunct="1">
              <a:defRPr/>
            </a:pPr>
            <a:r>
              <a:rPr lang="en-US" b="0" dirty="0" smtClean="0">
                <a:latin typeface="Times New Roman" charset="0"/>
                <a:cs typeface="+mn-cs"/>
              </a:rPr>
              <a:t>Calculation of the mean number of participants who answered each item correctly was used to analyze the items assessing knowledge of HPV and </a:t>
            </a:r>
            <a:r>
              <a:rPr lang="en-US" b="0" dirty="0" err="1" smtClean="0">
                <a:latin typeface="Times New Roman" charset="0"/>
                <a:cs typeface="+mn-cs"/>
              </a:rPr>
              <a:t>anorectal</a:t>
            </a:r>
            <a:r>
              <a:rPr lang="en-US" b="0" dirty="0" smtClean="0">
                <a:latin typeface="Times New Roman" charset="0"/>
                <a:cs typeface="+mn-cs"/>
              </a:rPr>
              <a:t> carcinoma.  </a:t>
            </a:r>
          </a:p>
          <a:p>
            <a:pPr eaLnBrk="1" hangingPunct="1">
              <a:defRPr/>
            </a:pPr>
            <a:r>
              <a:rPr lang="en-US" b="0" dirty="0" smtClean="0">
                <a:latin typeface="Times New Roman" charset="0"/>
                <a:cs typeface="+mn-cs"/>
              </a:rPr>
              <a:t>To determine if differences existed between participants recruited from the two different sources used to derive the sample, two-tailed </a:t>
            </a:r>
            <a:r>
              <a:rPr lang="en-US" b="0" i="1" dirty="0" smtClean="0">
                <a:latin typeface="Times New Roman" charset="0"/>
                <a:cs typeface="+mn-cs"/>
              </a:rPr>
              <a:t>t</a:t>
            </a:r>
            <a:r>
              <a:rPr lang="en-US" b="0" dirty="0" smtClean="0">
                <a:latin typeface="Times New Roman" charset="0"/>
                <a:cs typeface="+mn-cs"/>
              </a:rPr>
              <a:t>-tests were used to assess responses.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Results</a:t>
            </a:r>
          </a:p>
        </p:txBody>
      </p:sp>
      <p:sp>
        <p:nvSpPr>
          <p:cNvPr id="410627" name="Rectangle 3"/>
          <p:cNvSpPr>
            <a:spLocks noGrp="1" noChangeArrowheads="1"/>
          </p:cNvSpPr>
          <p:nvPr>
            <p:ph type="body" idx="4294967295"/>
          </p:nvPr>
        </p:nvSpPr>
        <p:spPr>
          <a:xfrm>
            <a:off x="457200" y="1524000"/>
            <a:ext cx="8305800" cy="4495800"/>
          </a:xfrm>
        </p:spPr>
        <p:txBody>
          <a:bodyPr/>
          <a:lstStyle/>
          <a:p>
            <a:pPr eaLnBrk="1" hangingPunct="1">
              <a:defRPr/>
            </a:pPr>
            <a:r>
              <a:rPr lang="en-US" sz="2000" b="0" dirty="0" smtClean="0">
                <a:latin typeface="Times New Roman" charset="0"/>
                <a:cs typeface="+mn-cs"/>
              </a:rPr>
              <a:t>The final sample consisted of 89 MSM who identified as either gay (</a:t>
            </a:r>
            <a:r>
              <a:rPr lang="en-US" sz="2000" b="0" i="1" dirty="0" smtClean="0">
                <a:latin typeface="Times New Roman" charset="0"/>
                <a:cs typeface="+mn-cs"/>
              </a:rPr>
              <a:t>n</a:t>
            </a:r>
            <a:r>
              <a:rPr lang="en-US" sz="2000" b="0" dirty="0" smtClean="0">
                <a:latin typeface="Times New Roman" charset="0"/>
                <a:cs typeface="+mn-cs"/>
              </a:rPr>
              <a:t> = 85, 97%) or bisexual (</a:t>
            </a:r>
            <a:r>
              <a:rPr lang="en-US" sz="2000" b="0" i="1" dirty="0" smtClean="0">
                <a:latin typeface="Times New Roman" charset="0"/>
                <a:cs typeface="+mn-cs"/>
              </a:rPr>
              <a:t>n</a:t>
            </a:r>
            <a:r>
              <a:rPr lang="en-US" sz="2000" b="0" dirty="0" smtClean="0">
                <a:latin typeface="Times New Roman" charset="0"/>
                <a:cs typeface="+mn-cs"/>
              </a:rPr>
              <a:t> = 3, 3%).  </a:t>
            </a:r>
          </a:p>
          <a:p>
            <a:pPr eaLnBrk="1" hangingPunct="1">
              <a:defRPr/>
            </a:pPr>
            <a:r>
              <a:rPr lang="en-US" sz="2000" b="0" dirty="0" smtClean="0">
                <a:latin typeface="Times New Roman" charset="0"/>
                <a:cs typeface="+mn-cs"/>
              </a:rPr>
              <a:t>Fifty-one (57.3%) of participants were recruited from the gay pride event, while the remaining 38 (42.7%) were from the GLBT student organization.  </a:t>
            </a:r>
          </a:p>
          <a:p>
            <a:pPr eaLnBrk="1" hangingPunct="1">
              <a:defRPr/>
            </a:pPr>
            <a:r>
              <a:rPr lang="en-US" sz="2000" b="0" dirty="0" smtClean="0">
                <a:latin typeface="Times New Roman" charset="0"/>
                <a:cs typeface="+mn-cs"/>
              </a:rPr>
              <a:t>Although the mean age for those recruited from the GLBT student organization was 22 and the mean age from the gay pride event was 39, the sample was relatively homogenous:  </a:t>
            </a:r>
          </a:p>
          <a:p>
            <a:pPr lvl="1" eaLnBrk="1" hangingPunct="1">
              <a:defRPr/>
            </a:pPr>
            <a:r>
              <a:rPr lang="en-US" sz="1800" dirty="0" smtClean="0">
                <a:latin typeface="Times New Roman" charset="0"/>
              </a:rPr>
              <a:t>Statistically significant differences between the groups were not found on any of the survey elements.  </a:t>
            </a:r>
          </a:p>
          <a:p>
            <a:pPr lvl="1" eaLnBrk="1" hangingPunct="1">
              <a:defRPr/>
            </a:pPr>
            <a:r>
              <a:rPr lang="en-US" sz="1800" dirty="0" smtClean="0">
                <a:latin typeface="Times New Roman" charset="0"/>
              </a:rPr>
              <a:t>The average participant was 32 years of age, Caucasian, single, employed full-time, had completed his undergraduate education, and reported a negative HIV </a:t>
            </a:r>
            <a:r>
              <a:rPr lang="en-US" sz="1800" dirty="0" err="1" smtClean="0">
                <a:latin typeface="Times New Roman" charset="0"/>
              </a:rPr>
              <a:t>serostatus</a:t>
            </a:r>
            <a:r>
              <a:rPr lang="en-US" sz="1800" dirty="0" smtClean="0">
                <a:latin typeface="Times New Roman" charset="0"/>
              </a:rPr>
              <a:t>. </a:t>
            </a:r>
          </a:p>
          <a:p>
            <a:pPr eaLnBrk="1" hangingPunct="1">
              <a:defRPr/>
            </a:pPr>
            <a:r>
              <a:rPr lang="en-US" sz="2000" b="0" dirty="0" smtClean="0">
                <a:latin typeface="Times New Roman" charset="0"/>
                <a:cs typeface="+mn-cs"/>
              </a:rPr>
              <a:t>Sample characteristics presented in Table 1 in handout packet.</a:t>
            </a:r>
          </a:p>
          <a:p>
            <a:pPr lvl="1" eaLnBrk="1" hangingPunct="1">
              <a:defRPr/>
            </a:pPr>
            <a:endParaRPr lang="en-US" sz="1800" dirty="0" smtClean="0">
              <a:latin typeface="Times New Roman"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Results:  Research Questions</a:t>
            </a:r>
          </a:p>
        </p:txBody>
      </p:sp>
      <p:sp>
        <p:nvSpPr>
          <p:cNvPr id="412675" name="Rectangle 3"/>
          <p:cNvSpPr>
            <a:spLocks noGrp="1" noChangeArrowheads="1"/>
          </p:cNvSpPr>
          <p:nvPr>
            <p:ph type="body" idx="4294967295"/>
          </p:nvPr>
        </p:nvSpPr>
        <p:spPr>
          <a:xfrm>
            <a:off x="457200" y="1371600"/>
            <a:ext cx="8382000" cy="4800600"/>
          </a:xfrm>
        </p:spPr>
        <p:txBody>
          <a:bodyPr/>
          <a:lstStyle/>
          <a:p>
            <a:pPr eaLnBrk="1" hangingPunct="1">
              <a:buFontTx/>
              <a:buNone/>
              <a:defRPr/>
            </a:pPr>
            <a:r>
              <a:rPr lang="en-US" b="0" dirty="0" smtClean="0">
                <a:latin typeface="Times New Roman" charset="0"/>
                <a:cs typeface="+mn-cs"/>
              </a:rPr>
              <a:t>1) What is the knowledge of MSM about HPV, </a:t>
            </a:r>
            <a:r>
              <a:rPr lang="en-US" b="0" dirty="0" err="1" smtClean="0">
                <a:latin typeface="Times New Roman" charset="0"/>
                <a:cs typeface="+mn-cs"/>
              </a:rPr>
              <a:t>anorectal</a:t>
            </a:r>
            <a:r>
              <a:rPr lang="en-US" b="0" dirty="0" smtClean="0">
                <a:latin typeface="Times New Roman" charset="0"/>
                <a:cs typeface="+mn-cs"/>
              </a:rPr>
              <a:t> carcinoma, and screening?</a:t>
            </a:r>
          </a:p>
          <a:p>
            <a:pPr eaLnBrk="1" hangingPunct="1">
              <a:defRPr/>
            </a:pPr>
            <a:r>
              <a:rPr lang="en-US" b="0" dirty="0" smtClean="0">
                <a:latin typeface="Times New Roman" charset="0"/>
                <a:cs typeface="+mn-cs"/>
              </a:rPr>
              <a:t>Only 8 (27.7%) of the 28 items assessing knowledge about HPV, </a:t>
            </a:r>
            <a:r>
              <a:rPr lang="en-US" b="0" dirty="0" err="1" smtClean="0">
                <a:latin typeface="Times New Roman" charset="0"/>
                <a:cs typeface="+mn-cs"/>
              </a:rPr>
              <a:t>anorectal</a:t>
            </a:r>
            <a:r>
              <a:rPr lang="en-US" b="0" dirty="0" smtClean="0">
                <a:latin typeface="Times New Roman" charset="0"/>
                <a:cs typeface="+mn-cs"/>
              </a:rPr>
              <a:t> carcinoma, and screening had mean correct scores of 50% or more.  </a:t>
            </a:r>
          </a:p>
          <a:p>
            <a:pPr eaLnBrk="1" hangingPunct="1">
              <a:defRPr/>
            </a:pPr>
            <a:r>
              <a:rPr lang="en-US" b="0" dirty="0" smtClean="0">
                <a:latin typeface="Times New Roman" charset="0"/>
                <a:cs typeface="+mn-cs"/>
              </a:rPr>
              <a:t>These items were all true/false-type questions and related to gender-associated HPV infection risk (items 14, 15, and 16), HIV-infection associated risk (item 17), treatment opportunity (items 20 and 24), screening need (item 21), and protection provided by the use of condoms (item 28).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a:t>
            </a:r>
          </a:p>
        </p:txBody>
      </p:sp>
      <p:sp>
        <p:nvSpPr>
          <p:cNvPr id="414723" name="Rectangle 3"/>
          <p:cNvSpPr>
            <a:spLocks noGrp="1" noChangeArrowheads="1"/>
          </p:cNvSpPr>
          <p:nvPr>
            <p:ph type="body" idx="4294967295"/>
          </p:nvPr>
        </p:nvSpPr>
        <p:spPr>
          <a:xfrm>
            <a:off x="152400" y="1524000"/>
            <a:ext cx="8763000" cy="4495800"/>
          </a:xfrm>
        </p:spPr>
        <p:txBody>
          <a:bodyPr/>
          <a:lstStyle/>
          <a:p>
            <a:pPr eaLnBrk="1" hangingPunct="1">
              <a:defRPr/>
            </a:pPr>
            <a:r>
              <a:rPr lang="en-US" b="0" dirty="0" smtClean="0">
                <a:latin typeface="Times New Roman" charset="0"/>
                <a:cs typeface="+mn-cs"/>
              </a:rPr>
              <a:t>The majority of knowledge items on the questionnaire had very poor results, with just eight of the items having a mean correct score of 50% or more.  </a:t>
            </a:r>
          </a:p>
          <a:p>
            <a:pPr eaLnBrk="1" hangingPunct="1">
              <a:defRPr/>
            </a:pPr>
            <a:r>
              <a:rPr lang="en-US" b="0" dirty="0" smtClean="0">
                <a:latin typeface="Times New Roman" charset="0"/>
                <a:cs typeface="+mn-cs"/>
              </a:rPr>
              <a:t>Knowledge deficits among MSM regarding HPV, </a:t>
            </a:r>
            <a:r>
              <a:rPr lang="en-US" b="0" dirty="0" err="1" smtClean="0">
                <a:latin typeface="Times New Roman" charset="0"/>
                <a:cs typeface="+mn-cs"/>
              </a:rPr>
              <a:t>anorectal</a:t>
            </a:r>
            <a:r>
              <a:rPr lang="en-US" b="0" dirty="0" smtClean="0">
                <a:latin typeface="Times New Roman" charset="0"/>
                <a:cs typeface="+mn-cs"/>
              </a:rPr>
              <a:t> carcinoma, and screening are great. </a:t>
            </a:r>
          </a:p>
          <a:p>
            <a:pPr eaLnBrk="1" hangingPunct="1">
              <a:defRPr/>
            </a:pPr>
            <a:r>
              <a:rPr lang="en-US" b="0" dirty="0" smtClean="0">
                <a:latin typeface="Times New Roman" charset="0"/>
                <a:cs typeface="+mn-cs"/>
              </a:rPr>
              <a:t>Participants scored poorly on questionnaire items assessing knowledge about: </a:t>
            </a:r>
          </a:p>
          <a:p>
            <a:pPr lvl="1" eaLnBrk="1" hangingPunct="1">
              <a:defRPr/>
            </a:pPr>
            <a:r>
              <a:rPr lang="en-US" dirty="0" smtClean="0">
                <a:latin typeface="Times New Roman" charset="0"/>
              </a:rPr>
              <a:t>Pathophysiology of HPV</a:t>
            </a:r>
          </a:p>
          <a:p>
            <a:pPr lvl="1" eaLnBrk="1" hangingPunct="1">
              <a:defRPr/>
            </a:pPr>
            <a:r>
              <a:rPr lang="en-US" dirty="0" smtClean="0">
                <a:latin typeface="Times New Roman" charset="0"/>
              </a:rPr>
              <a:t>Technical procedure and facts about anal Pap screening</a:t>
            </a:r>
          </a:p>
          <a:p>
            <a:pPr lvl="1" eaLnBrk="1" hangingPunct="1">
              <a:defRPr/>
            </a:pPr>
            <a:r>
              <a:rPr lang="en-US" dirty="0" smtClean="0">
                <a:latin typeface="Times New Roman" charset="0"/>
              </a:rPr>
              <a:t>Risk factors for acquisition of HPV and </a:t>
            </a:r>
            <a:r>
              <a:rPr lang="en-US" dirty="0" err="1" smtClean="0">
                <a:latin typeface="Times New Roman" charset="0"/>
              </a:rPr>
              <a:t>anorectal</a:t>
            </a:r>
            <a:r>
              <a:rPr lang="en-US" dirty="0" smtClean="0">
                <a:latin typeface="Times New Roman" charset="0"/>
              </a:rPr>
              <a:t> carcinoma</a:t>
            </a:r>
          </a:p>
          <a:p>
            <a:pPr lvl="1" eaLnBrk="1" hangingPunct="1">
              <a:defRPr/>
            </a:pPr>
            <a:r>
              <a:rPr lang="en-US" dirty="0" smtClean="0">
                <a:latin typeface="Times New Roman" charset="0"/>
              </a:rPr>
              <a:t>HPV infection prevention methods.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a:t>
            </a:r>
          </a:p>
        </p:txBody>
      </p:sp>
      <p:sp>
        <p:nvSpPr>
          <p:cNvPr id="416771" name="Rectangle 3"/>
          <p:cNvSpPr>
            <a:spLocks noGrp="1" noChangeArrowheads="1"/>
          </p:cNvSpPr>
          <p:nvPr>
            <p:ph type="body" idx="4294967295"/>
          </p:nvPr>
        </p:nvSpPr>
        <p:spPr>
          <a:xfrm>
            <a:off x="152400" y="1295400"/>
            <a:ext cx="8839200" cy="4495800"/>
          </a:xfrm>
        </p:spPr>
        <p:txBody>
          <a:bodyPr/>
          <a:lstStyle/>
          <a:p>
            <a:pPr eaLnBrk="1" hangingPunct="1">
              <a:lnSpc>
                <a:spcPct val="80000"/>
              </a:lnSpc>
              <a:defRPr/>
            </a:pPr>
            <a:r>
              <a:rPr lang="en-US" sz="1800" b="0" dirty="0" smtClean="0">
                <a:latin typeface="Times New Roman" charset="0"/>
                <a:cs typeface="+mn-cs"/>
              </a:rPr>
              <a:t>Although their sample was much larger (</a:t>
            </a:r>
            <a:r>
              <a:rPr lang="en-US" sz="1800" b="0" i="1" dirty="0" smtClean="0">
                <a:latin typeface="Times New Roman" charset="0"/>
                <a:cs typeface="+mn-cs"/>
              </a:rPr>
              <a:t>n</a:t>
            </a:r>
            <a:r>
              <a:rPr lang="en-US" sz="1800" b="0" dirty="0" smtClean="0">
                <a:latin typeface="Times New Roman" charset="0"/>
                <a:cs typeface="+mn-cs"/>
              </a:rPr>
              <a:t> = 384) these findings are very similar to the work of Pitts et al. (2007):</a:t>
            </a:r>
          </a:p>
          <a:p>
            <a:pPr lvl="1" eaLnBrk="1" hangingPunct="1">
              <a:lnSpc>
                <a:spcPct val="80000"/>
              </a:lnSpc>
              <a:defRPr/>
            </a:pPr>
            <a:r>
              <a:rPr lang="en-US" sz="1800" dirty="0" smtClean="0">
                <a:latin typeface="Times New Roman" charset="0"/>
              </a:rPr>
              <a:t>Most participants had knowledge deficits about these same topics.  </a:t>
            </a:r>
          </a:p>
          <a:p>
            <a:pPr lvl="1" eaLnBrk="1" hangingPunct="1">
              <a:lnSpc>
                <a:spcPct val="80000"/>
              </a:lnSpc>
              <a:defRPr/>
            </a:pPr>
            <a:r>
              <a:rPr lang="en-US" sz="1800" dirty="0" smtClean="0">
                <a:latin typeface="Times New Roman" charset="0"/>
              </a:rPr>
              <a:t>In fact, 19% of their sample actually answered every HPV knowledge item incorrectly. </a:t>
            </a:r>
          </a:p>
          <a:p>
            <a:pPr eaLnBrk="1" hangingPunct="1">
              <a:lnSpc>
                <a:spcPct val="80000"/>
              </a:lnSpc>
              <a:defRPr/>
            </a:pPr>
            <a:r>
              <a:rPr lang="en-US" sz="1800" b="0" dirty="0" smtClean="0">
                <a:latin typeface="Times New Roman" charset="0"/>
                <a:cs typeface="+mn-cs"/>
              </a:rPr>
              <a:t>These findings indicate a significant need for both primary care providers and public health practitioners to educate their MSM patients about the pathophysiology of HPV, the relationship between HPV and </a:t>
            </a:r>
            <a:r>
              <a:rPr lang="en-US" sz="1800" b="0" dirty="0" err="1" smtClean="0">
                <a:latin typeface="Times New Roman" charset="0"/>
                <a:cs typeface="+mn-cs"/>
              </a:rPr>
              <a:t>anorectal</a:t>
            </a:r>
            <a:r>
              <a:rPr lang="en-US" sz="1800" b="0" dirty="0" smtClean="0">
                <a:latin typeface="Times New Roman" charset="0"/>
                <a:cs typeface="+mn-cs"/>
              </a:rPr>
              <a:t> carcinoma, and the facts about </a:t>
            </a:r>
            <a:r>
              <a:rPr lang="en-US" sz="1800" b="0" dirty="0" err="1" smtClean="0">
                <a:latin typeface="Times New Roman" charset="0"/>
                <a:cs typeface="+mn-cs"/>
              </a:rPr>
              <a:t>anorectal</a:t>
            </a:r>
            <a:r>
              <a:rPr lang="en-US" sz="1800" b="0" dirty="0" smtClean="0">
                <a:latin typeface="Times New Roman" charset="0"/>
                <a:cs typeface="+mn-cs"/>
              </a:rPr>
              <a:t> pap screenings.  </a:t>
            </a:r>
          </a:p>
          <a:p>
            <a:pPr eaLnBrk="1" hangingPunct="1">
              <a:lnSpc>
                <a:spcPct val="80000"/>
              </a:lnSpc>
              <a:defRPr/>
            </a:pPr>
            <a:r>
              <a:rPr lang="en-US" sz="1800" b="0" dirty="0" smtClean="0">
                <a:latin typeface="Times New Roman" charset="0"/>
                <a:cs typeface="+mn-cs"/>
              </a:rPr>
              <a:t>The CDC (2010b) has excellent teaching tools which can be used by providers to educate patients about HPV:  </a:t>
            </a:r>
          </a:p>
          <a:p>
            <a:pPr lvl="1" eaLnBrk="1" hangingPunct="1">
              <a:lnSpc>
                <a:spcPct val="80000"/>
              </a:lnSpc>
              <a:defRPr/>
            </a:pPr>
            <a:r>
              <a:rPr lang="en-US" sz="1800" i="1" dirty="0" smtClean="0">
                <a:latin typeface="Times New Roman" charset="0"/>
              </a:rPr>
              <a:t>HPV: Common Infection, Common Reality</a:t>
            </a:r>
            <a:r>
              <a:rPr lang="en-US" sz="1800" dirty="0" smtClean="0">
                <a:latin typeface="Times New Roman" charset="0"/>
              </a:rPr>
              <a:t> is available for download from the CDC</a:t>
            </a:r>
            <a:r>
              <a:rPr lang="ja-JP" altLang="en-US" sz="1800" dirty="0" smtClean="0">
                <a:latin typeface="Times New Roman" charset="0"/>
              </a:rPr>
              <a:t>’</a:t>
            </a:r>
            <a:r>
              <a:rPr lang="en-US" sz="1800" dirty="0" smtClean="0">
                <a:latin typeface="Times New Roman" charset="0"/>
              </a:rPr>
              <a:t>s Web site  (English: </a:t>
            </a:r>
            <a:r>
              <a:rPr lang="en-US" sz="1800" dirty="0" smtClean="0">
                <a:latin typeface="Times New Roman" charset="0"/>
                <a:hlinkClick r:id="rId3"/>
              </a:rPr>
              <a:t>http://www.cdc.gov/std/hpv/common-infection/Bro-br.pdf</a:t>
            </a:r>
            <a:r>
              <a:rPr lang="en-US" sz="1800" dirty="0" smtClean="0">
                <a:latin typeface="Times New Roman" charset="0"/>
              </a:rPr>
              <a:t>; Spanish: </a:t>
            </a:r>
            <a:r>
              <a:rPr lang="en-US" sz="1800" dirty="0" smtClean="0">
                <a:latin typeface="Times New Roman" charset="0"/>
                <a:hlinkClick r:id="rId4"/>
              </a:rPr>
              <a:t>http://www.cdc.gov/std/hpv/common-infection/sp/Bro-Sp-br.pdf</a:t>
            </a:r>
            <a:r>
              <a:rPr lang="en-US" sz="1800" dirty="0" smtClean="0">
                <a:latin typeface="Times New Roman" charset="0"/>
              </a:rPr>
              <a:t>) and provides answers to both men and women about the epidemiology of HPV, risk factors, prevention methods, and the relationship between HPV and HPV-associated cancers.   </a:t>
            </a:r>
          </a:p>
          <a:p>
            <a:pPr lvl="1" eaLnBrk="1" hangingPunct="1">
              <a:lnSpc>
                <a:spcPct val="80000"/>
              </a:lnSpc>
              <a:defRPr/>
            </a:pPr>
            <a:r>
              <a:rPr lang="en-US" sz="1800" i="1" dirty="0" smtClean="0">
                <a:latin typeface="Times New Roman" charset="0"/>
              </a:rPr>
              <a:t>HPV and Men: Fact Sheet </a:t>
            </a:r>
            <a:r>
              <a:rPr lang="en-US" sz="1800" dirty="0" smtClean="0">
                <a:latin typeface="Times New Roman" charset="0"/>
              </a:rPr>
              <a:t>(CDC, 2010a), available at (</a:t>
            </a:r>
            <a:r>
              <a:rPr lang="en-US" sz="1800" dirty="0" smtClean="0">
                <a:latin typeface="Times New Roman" charset="0"/>
                <a:hlinkClick r:id="rId5"/>
              </a:rPr>
              <a:t>http://www.cdc.gov/std/hpv/stdfact-hpv-and-men.htm</a:t>
            </a:r>
            <a:r>
              <a:rPr lang="en-US" sz="1800" dirty="0" smtClean="0">
                <a:latin typeface="Times New Roman" charset="0"/>
              </a:rPr>
              <a:t> ) discusses many of the implications for HPV in MSM, particularly </a:t>
            </a:r>
            <a:r>
              <a:rPr lang="en-US" sz="1800" dirty="0" err="1" smtClean="0">
                <a:latin typeface="Times New Roman" charset="0"/>
              </a:rPr>
              <a:t>anorectal</a:t>
            </a:r>
            <a:r>
              <a:rPr lang="en-US" sz="1800" dirty="0" smtClean="0">
                <a:latin typeface="Times New Roman" charset="0"/>
              </a:rPr>
              <a:t> and other HPV-associated cancers.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a:t>
            </a:r>
          </a:p>
        </p:txBody>
      </p:sp>
      <p:sp>
        <p:nvSpPr>
          <p:cNvPr id="418819" name="Rectangle 3"/>
          <p:cNvSpPr>
            <a:spLocks noGrp="1" noChangeArrowheads="1"/>
          </p:cNvSpPr>
          <p:nvPr>
            <p:ph type="body" idx="4294967295"/>
          </p:nvPr>
        </p:nvSpPr>
        <p:spPr>
          <a:xfrm>
            <a:off x="228600" y="1295400"/>
            <a:ext cx="8610600" cy="4648200"/>
          </a:xfrm>
        </p:spPr>
        <p:txBody>
          <a:bodyPr/>
          <a:lstStyle/>
          <a:p>
            <a:pPr eaLnBrk="1" hangingPunct="1">
              <a:defRPr/>
            </a:pPr>
            <a:r>
              <a:rPr lang="en-US" b="0" dirty="0" smtClean="0">
                <a:latin typeface="Times New Roman" charset="0"/>
                <a:cs typeface="+mn-cs"/>
              </a:rPr>
              <a:t>Only 6 (6.7%) of the men in this sample had ever had anal Pap screening. </a:t>
            </a:r>
          </a:p>
          <a:p>
            <a:pPr eaLnBrk="1" hangingPunct="1">
              <a:defRPr/>
            </a:pPr>
            <a:r>
              <a:rPr lang="en-US" b="0" dirty="0" smtClean="0">
                <a:latin typeface="Times New Roman" charset="0"/>
                <a:cs typeface="+mn-cs"/>
              </a:rPr>
              <a:t>Forty-nine (55.1%) participants had never heard of an anal Pap smear.  </a:t>
            </a:r>
          </a:p>
          <a:p>
            <a:pPr eaLnBrk="1" hangingPunct="1">
              <a:defRPr/>
            </a:pPr>
            <a:r>
              <a:rPr lang="en-US" b="0" dirty="0" smtClean="0">
                <a:latin typeface="Times New Roman" charset="0"/>
                <a:cs typeface="+mn-cs"/>
              </a:rPr>
              <a:t>Of those who had, just 29 (32.6%) received this information from a healthcare professional.  </a:t>
            </a:r>
          </a:p>
          <a:p>
            <a:pPr eaLnBrk="1" hangingPunct="1">
              <a:defRPr/>
            </a:pPr>
            <a:r>
              <a:rPr lang="en-US" b="0" dirty="0" smtClean="0">
                <a:latin typeface="Times New Roman" charset="0"/>
                <a:cs typeface="+mn-cs"/>
              </a:rPr>
              <a:t>Pitts et al. (2007) also found that most participants were rarely screened nor educated about these issues from their healthcare providers: </a:t>
            </a:r>
          </a:p>
          <a:p>
            <a:pPr lvl="1" eaLnBrk="1" hangingPunct="1">
              <a:defRPr/>
            </a:pPr>
            <a:r>
              <a:rPr lang="en-US" dirty="0" smtClean="0">
                <a:latin typeface="Times New Roman" charset="0"/>
              </a:rPr>
              <a:t>Over half of the Australian sample had never heard of an anal Pap test and were confused about the prevalence of HPV in women versus men.  </a:t>
            </a:r>
          </a:p>
          <a:p>
            <a:pPr lvl="1" eaLnBrk="1" hangingPunct="1">
              <a:defRPr/>
            </a:pPr>
            <a:r>
              <a:rPr lang="en-US" dirty="0" smtClean="0">
                <a:latin typeface="Times New Roman" charset="0"/>
              </a:rPr>
              <a:t>Only 14.3% of the sample had been screened with an anal Pap test.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 Providers</a:t>
            </a:r>
          </a:p>
        </p:txBody>
      </p:sp>
      <p:sp>
        <p:nvSpPr>
          <p:cNvPr id="420867" name="Rectangle 3"/>
          <p:cNvSpPr>
            <a:spLocks noGrp="1" noChangeArrowheads="1"/>
          </p:cNvSpPr>
          <p:nvPr>
            <p:ph type="body" idx="4294967295"/>
          </p:nvPr>
        </p:nvSpPr>
        <p:spPr>
          <a:xfrm>
            <a:off x="0" y="1295400"/>
            <a:ext cx="9144000" cy="5257800"/>
          </a:xfrm>
        </p:spPr>
        <p:txBody>
          <a:bodyPr/>
          <a:lstStyle/>
          <a:p>
            <a:pPr eaLnBrk="1" hangingPunct="1">
              <a:defRPr/>
            </a:pPr>
            <a:r>
              <a:rPr lang="en-US" sz="2000" b="0" dirty="0" smtClean="0">
                <a:latin typeface="Times New Roman" charset="0"/>
                <a:cs typeface="+mn-cs"/>
              </a:rPr>
              <a:t>Providers should question all patients about their sexual history in a non-judgmental manner and should make no assumptions about anyone</a:t>
            </a:r>
            <a:r>
              <a:rPr lang="ja-JP" altLang="en-US" sz="2000" b="0" dirty="0" smtClean="0">
                <a:latin typeface="Times New Roman" charset="0"/>
                <a:cs typeface="+mn-cs"/>
              </a:rPr>
              <a:t>’</a:t>
            </a:r>
            <a:r>
              <a:rPr lang="en-US" sz="2000" b="0" dirty="0" smtClean="0">
                <a:latin typeface="Times New Roman" charset="0"/>
                <a:cs typeface="+mn-cs"/>
              </a:rPr>
              <a:t>s sexual orientation (Reed, et al., 2010).  </a:t>
            </a:r>
          </a:p>
          <a:p>
            <a:pPr eaLnBrk="1" hangingPunct="1">
              <a:defRPr/>
            </a:pPr>
            <a:r>
              <a:rPr lang="en-US" sz="2000" b="0" dirty="0" smtClean="0">
                <a:latin typeface="Times New Roman" charset="0"/>
                <a:cs typeface="+mn-cs"/>
              </a:rPr>
              <a:t>Recommendations are conflicting regarding the widespread implementation of anal Pap screening in MSM.  </a:t>
            </a:r>
          </a:p>
          <a:p>
            <a:pPr eaLnBrk="1" hangingPunct="1">
              <a:defRPr/>
            </a:pPr>
            <a:r>
              <a:rPr lang="en-US" sz="2000" b="0" dirty="0" smtClean="0">
                <a:latin typeface="Times New Roman" charset="0"/>
                <a:cs typeface="+mn-cs"/>
              </a:rPr>
              <a:t>Many health authorities support annual anal Pap screenings in this population (CDC, 2010a).  </a:t>
            </a:r>
          </a:p>
          <a:p>
            <a:pPr eaLnBrk="1" hangingPunct="1">
              <a:defRPr/>
            </a:pPr>
            <a:r>
              <a:rPr lang="en-US" sz="2000" b="0" dirty="0" smtClean="0">
                <a:latin typeface="Times New Roman" charset="0"/>
                <a:cs typeface="+mn-cs"/>
              </a:rPr>
              <a:t>Regardless, it is important for providers to assess patient risk for HPV infection when considering screening approaches: </a:t>
            </a:r>
          </a:p>
          <a:p>
            <a:pPr lvl="1" eaLnBrk="1" hangingPunct="1">
              <a:defRPr/>
            </a:pPr>
            <a:r>
              <a:rPr lang="en-US" sz="1800" dirty="0" smtClean="0">
                <a:latin typeface="Times New Roman" charset="0"/>
              </a:rPr>
              <a:t>Assessment of the patient</a:t>
            </a:r>
            <a:r>
              <a:rPr lang="ja-JP" altLang="en-US" sz="1800" dirty="0" smtClean="0">
                <a:latin typeface="Times New Roman" charset="0"/>
              </a:rPr>
              <a:t>’</a:t>
            </a:r>
            <a:r>
              <a:rPr lang="en-US" sz="1800" dirty="0" smtClean="0">
                <a:latin typeface="Times New Roman" charset="0"/>
              </a:rPr>
              <a:t>s consistent use of condoms during anal sexual intercourse and his number of sexual partners is essential.  </a:t>
            </a:r>
          </a:p>
          <a:p>
            <a:pPr eaLnBrk="1" hangingPunct="1">
              <a:defRPr/>
            </a:pPr>
            <a:r>
              <a:rPr lang="en-US" sz="2000" b="0" dirty="0" smtClean="0">
                <a:latin typeface="Times New Roman" charset="0"/>
                <a:cs typeface="+mn-cs"/>
              </a:rPr>
              <a:t>Clinicians should learn the proper technique for screening MSM for </a:t>
            </a:r>
            <a:r>
              <a:rPr lang="en-US" sz="2000" b="0" dirty="0" err="1" smtClean="0">
                <a:latin typeface="Times New Roman" charset="0"/>
                <a:cs typeface="+mn-cs"/>
              </a:rPr>
              <a:t>anorectal</a:t>
            </a:r>
            <a:r>
              <a:rPr lang="en-US" sz="2000" b="0" dirty="0" smtClean="0">
                <a:latin typeface="Times New Roman" charset="0"/>
                <a:cs typeface="+mn-cs"/>
              </a:rPr>
              <a:t> carcinoma and review the relevant literature about the topic:  </a:t>
            </a:r>
          </a:p>
          <a:p>
            <a:pPr lvl="1" eaLnBrk="1" hangingPunct="1">
              <a:defRPr/>
            </a:pPr>
            <a:r>
              <a:rPr lang="en-US" sz="1800" dirty="0" smtClean="0">
                <a:latin typeface="Times New Roman" charset="0"/>
              </a:rPr>
              <a:t>An article by Blackwell (2008) provides an overview of the clinical importance of screening MSM using anal Pap smears and also describes its technical procedure.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Role of HPV in Development of Anal Dysplasia</a:t>
            </a:r>
          </a:p>
        </p:txBody>
      </p:sp>
      <p:sp>
        <p:nvSpPr>
          <p:cNvPr id="9219" name="Content Placeholder 2"/>
          <p:cNvSpPr>
            <a:spLocks noGrp="1"/>
          </p:cNvSpPr>
          <p:nvPr>
            <p:ph idx="4294967295"/>
          </p:nvPr>
        </p:nvSpPr>
        <p:spPr>
          <a:xfrm>
            <a:off x="152400" y="1295400"/>
            <a:ext cx="8382000" cy="5029200"/>
          </a:xfrm>
        </p:spPr>
        <p:txBody>
          <a:bodyPr/>
          <a:lstStyle/>
          <a:p>
            <a:pPr eaLnBrk="1" hangingPunct="1">
              <a:defRPr/>
            </a:pPr>
            <a:r>
              <a:rPr lang="en-US" dirty="0">
                <a:latin typeface="Times New Roman" pitchFamily="18" charset="0"/>
                <a:cs typeface="Times New Roman" pitchFamily="18" charset="0"/>
              </a:rPr>
              <a:t>HPV most highly transmissible STD of this century in sexually active young people</a:t>
            </a:r>
          </a:p>
          <a:p>
            <a:pPr eaLnBrk="1" hangingPunct="1">
              <a:defRPr/>
            </a:pPr>
            <a:r>
              <a:rPr lang="en-US" dirty="0">
                <a:latin typeface="Times New Roman" pitchFamily="18" charset="0"/>
                <a:cs typeface="Times New Roman" pitchFamily="18" charset="0"/>
              </a:rPr>
              <a:t>Most </a:t>
            </a:r>
            <a:r>
              <a:rPr lang="en-US" dirty="0" err="1">
                <a:latin typeface="Times New Roman" pitchFamily="18" charset="0"/>
                <a:cs typeface="Times New Roman" pitchFamily="18" charset="0"/>
              </a:rPr>
              <a:t>anogenital</a:t>
            </a:r>
            <a:r>
              <a:rPr lang="en-US" dirty="0">
                <a:latin typeface="Times New Roman" pitchFamily="18" charset="0"/>
                <a:cs typeface="Times New Roman" pitchFamily="18" charset="0"/>
              </a:rPr>
              <a:t> HPV infections are transient, asymptomatic, and have no clinical consequences     </a:t>
            </a:r>
          </a:p>
          <a:p>
            <a:pPr marL="0" indent="0" eaLnBrk="1" hangingPunct="1">
              <a:buFontTx/>
              <a:buNone/>
              <a:defRPr/>
            </a:pPr>
            <a:r>
              <a:rPr lang="en-US" dirty="0">
                <a:cs typeface="+mn-cs"/>
              </a:rPr>
              <a:t> </a:t>
            </a:r>
            <a:r>
              <a:rPr lang="en-US" sz="2800" i="1" dirty="0">
                <a:solidFill>
                  <a:srgbClr val="048830"/>
                </a:solidFill>
                <a:cs typeface="+mn-cs"/>
              </a:rPr>
              <a:t>However,</a:t>
            </a:r>
          </a:p>
          <a:p>
            <a:pPr eaLnBrk="1" hangingPunct="1">
              <a:defRPr/>
            </a:pPr>
            <a:r>
              <a:rPr lang="en-US" dirty="0">
                <a:latin typeface="Times New Roman" pitchFamily="18" charset="0"/>
                <a:cs typeface="Times New Roman" pitchFamily="18" charset="0"/>
              </a:rPr>
              <a:t>Males and females have a 75% chance of acquiring HPV in their lifetime</a:t>
            </a:r>
          </a:p>
          <a:p>
            <a:pPr eaLnBrk="1" hangingPunct="1">
              <a:defRPr/>
            </a:pPr>
            <a:r>
              <a:rPr lang="en-US" dirty="0">
                <a:latin typeface="Times New Roman" pitchFamily="18" charset="0"/>
                <a:cs typeface="Times New Roman" pitchFamily="18" charset="0"/>
              </a:rPr>
              <a:t>College males 20-24 have highest incidence of genital warts 90% of which are from HPV</a:t>
            </a:r>
          </a:p>
          <a:p>
            <a:pPr eaLnBrk="1" hangingPunct="1">
              <a:defRPr/>
            </a:pPr>
            <a:r>
              <a:rPr lang="en-US" dirty="0">
                <a:latin typeface="Times New Roman" pitchFamily="18" charset="0"/>
                <a:cs typeface="Times New Roman" pitchFamily="18" charset="0"/>
              </a:rPr>
              <a:t>Infection difficult to diagnose in males</a:t>
            </a:r>
          </a:p>
          <a:p>
            <a:pPr eaLnBrk="1" hangingPunct="1">
              <a:defRPr/>
            </a:pPr>
            <a:endParaRPr lang="en-US" dirty="0">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Discussion: Public Health</a:t>
            </a:r>
          </a:p>
        </p:txBody>
      </p:sp>
      <p:sp>
        <p:nvSpPr>
          <p:cNvPr id="422915" name="Rectangle 3"/>
          <p:cNvSpPr>
            <a:spLocks noGrp="1" noChangeArrowheads="1"/>
          </p:cNvSpPr>
          <p:nvPr>
            <p:ph type="body" idx="4294967295"/>
          </p:nvPr>
        </p:nvSpPr>
        <p:spPr>
          <a:xfrm>
            <a:off x="228600" y="1524000"/>
            <a:ext cx="8763000" cy="4495800"/>
          </a:xfrm>
        </p:spPr>
        <p:txBody>
          <a:bodyPr/>
          <a:lstStyle/>
          <a:p>
            <a:pPr eaLnBrk="1" hangingPunct="1">
              <a:defRPr/>
            </a:pPr>
            <a:r>
              <a:rPr lang="en-US" sz="2000" b="0" dirty="0" smtClean="0">
                <a:latin typeface="Times New Roman" charset="0"/>
                <a:cs typeface="+mn-cs"/>
              </a:rPr>
              <a:t>Public health officials and practitioners could target events with large numbers of MSM attendees and provide brochures and educational information about HPV, </a:t>
            </a:r>
            <a:r>
              <a:rPr lang="en-US" sz="2000" b="0" dirty="0" err="1" smtClean="0">
                <a:latin typeface="Times New Roman" charset="0"/>
                <a:cs typeface="+mn-cs"/>
              </a:rPr>
              <a:t>anorectal</a:t>
            </a:r>
            <a:r>
              <a:rPr lang="en-US" sz="2000" b="0" dirty="0" smtClean="0">
                <a:latin typeface="Times New Roman" charset="0"/>
                <a:cs typeface="+mn-cs"/>
              </a:rPr>
              <a:t> carcinoma, and screening methods.  </a:t>
            </a:r>
          </a:p>
          <a:p>
            <a:pPr eaLnBrk="1" hangingPunct="1">
              <a:defRPr/>
            </a:pPr>
            <a:r>
              <a:rPr lang="en-US" sz="2000" b="0" dirty="0" smtClean="0">
                <a:latin typeface="Times New Roman" charset="0"/>
                <a:cs typeface="+mn-cs"/>
              </a:rPr>
              <a:t>In addition, sexual networking sites are becoming a more prevalent means for MSM to meet sexual partners and could be leveraged as educational and informational venues (Blackwell, 2010).  </a:t>
            </a:r>
          </a:p>
          <a:p>
            <a:pPr eaLnBrk="1" hangingPunct="1">
              <a:defRPr/>
            </a:pPr>
            <a:r>
              <a:rPr lang="en-US" sz="2000" b="0" dirty="0" smtClean="0">
                <a:latin typeface="Times New Roman" charset="0"/>
                <a:cs typeface="+mn-cs"/>
              </a:rPr>
              <a:t>Perhaps county, state, and national health authorities could design banner ads and other on-line information campaigns for MSM to place on these sites with the aim of providing education about these topics.  </a:t>
            </a:r>
          </a:p>
          <a:p>
            <a:pPr eaLnBrk="1" hangingPunct="1">
              <a:defRPr/>
            </a:pPr>
            <a:r>
              <a:rPr lang="en-US" sz="2000" b="0" dirty="0" smtClean="0">
                <a:latin typeface="Times New Roman" charset="0"/>
                <a:cs typeface="+mn-cs"/>
              </a:rPr>
              <a:t>Such embedded interventions in these on-line environments have been effective toward encouraging syphilis screening for high-risk MSM (</a:t>
            </a:r>
            <a:r>
              <a:rPr lang="en-US" sz="2000" b="0" dirty="0" err="1" smtClean="0">
                <a:latin typeface="Times New Roman" charset="0"/>
                <a:cs typeface="+mn-cs"/>
              </a:rPr>
              <a:t>Klausner</a:t>
            </a:r>
            <a:r>
              <a:rPr lang="en-US" sz="2000" b="0" dirty="0" smtClean="0">
                <a:latin typeface="Times New Roman" charset="0"/>
                <a:cs typeface="+mn-cs"/>
              </a:rPr>
              <a:t>, Levine &amp; Kent, 2004) and could provide similar results.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Future Research and Nursing Education</a:t>
            </a:r>
          </a:p>
        </p:txBody>
      </p:sp>
      <p:sp>
        <p:nvSpPr>
          <p:cNvPr id="424963" name="Rectangle 3"/>
          <p:cNvSpPr>
            <a:spLocks noGrp="1" noChangeArrowheads="1"/>
          </p:cNvSpPr>
          <p:nvPr>
            <p:ph type="body" idx="4294967295"/>
          </p:nvPr>
        </p:nvSpPr>
        <p:spPr>
          <a:xfrm>
            <a:off x="0" y="1219200"/>
            <a:ext cx="8991600" cy="4876800"/>
          </a:xfrm>
        </p:spPr>
        <p:txBody>
          <a:bodyPr/>
          <a:lstStyle/>
          <a:p>
            <a:pPr eaLnBrk="1" hangingPunct="1">
              <a:lnSpc>
                <a:spcPct val="90000"/>
              </a:lnSpc>
              <a:defRPr/>
            </a:pPr>
            <a:r>
              <a:rPr lang="en-US" sz="2000" b="0" dirty="0" smtClean="0">
                <a:latin typeface="Times New Roman" charset="0"/>
                <a:cs typeface="+mn-cs"/>
              </a:rPr>
              <a:t>Research in general with gay populations is difficult.  </a:t>
            </a:r>
          </a:p>
          <a:p>
            <a:pPr eaLnBrk="1" hangingPunct="1">
              <a:lnSpc>
                <a:spcPct val="90000"/>
              </a:lnSpc>
              <a:defRPr/>
            </a:pPr>
            <a:r>
              <a:rPr lang="en-US" sz="2000" b="0" dirty="0" smtClean="0">
                <a:latin typeface="Times New Roman" charset="0"/>
                <a:cs typeface="+mn-cs"/>
              </a:rPr>
              <a:t>Because homosexual and bisexual orientations still carry social stigmatization, participants may be reluctant to participate in studies about sexuality and STIs. </a:t>
            </a:r>
          </a:p>
          <a:p>
            <a:pPr eaLnBrk="1" hangingPunct="1">
              <a:lnSpc>
                <a:spcPct val="90000"/>
              </a:lnSpc>
              <a:defRPr/>
            </a:pPr>
            <a:r>
              <a:rPr lang="en-US" sz="2000" b="0" dirty="0" smtClean="0">
                <a:latin typeface="Times New Roman" charset="0"/>
                <a:cs typeface="+mn-cs"/>
              </a:rPr>
              <a:t>Despite these challenges, it is essential for nurse scientists to persevere and design studies with a high amount of scientific rigor.  </a:t>
            </a:r>
          </a:p>
          <a:p>
            <a:pPr eaLnBrk="1" hangingPunct="1">
              <a:lnSpc>
                <a:spcPct val="90000"/>
              </a:lnSpc>
              <a:defRPr/>
            </a:pPr>
            <a:r>
              <a:rPr lang="en-US" sz="2000" b="0" dirty="0" smtClean="0">
                <a:latin typeface="Times New Roman" charset="0"/>
                <a:cs typeface="+mn-cs"/>
              </a:rPr>
              <a:t>Future research on this topic should focus on national samples of MSM.  </a:t>
            </a:r>
          </a:p>
          <a:p>
            <a:pPr eaLnBrk="1" hangingPunct="1">
              <a:lnSpc>
                <a:spcPct val="90000"/>
              </a:lnSpc>
              <a:defRPr/>
            </a:pPr>
            <a:r>
              <a:rPr lang="en-US" sz="2000" b="0" dirty="0" smtClean="0">
                <a:latin typeface="Times New Roman" charset="0"/>
                <a:cs typeface="+mn-cs"/>
              </a:rPr>
              <a:t>There should also be a focus on physicians</a:t>
            </a:r>
            <a:r>
              <a:rPr lang="ja-JP" altLang="en-US" sz="2000" b="0" dirty="0" smtClean="0">
                <a:latin typeface="Times New Roman" charset="0"/>
                <a:cs typeface="+mn-cs"/>
              </a:rPr>
              <a:t>’</a:t>
            </a:r>
            <a:r>
              <a:rPr lang="en-US" sz="2000" b="0" dirty="0" smtClean="0">
                <a:latin typeface="Times New Roman" charset="0"/>
                <a:cs typeface="+mn-cs"/>
              </a:rPr>
              <a:t>, nurses</a:t>
            </a:r>
            <a:r>
              <a:rPr lang="ja-JP" altLang="en-US" sz="2000" b="0" dirty="0" smtClean="0">
                <a:latin typeface="Times New Roman" charset="0"/>
                <a:cs typeface="+mn-cs"/>
              </a:rPr>
              <a:t>’</a:t>
            </a:r>
            <a:r>
              <a:rPr lang="en-US" sz="2000" b="0" dirty="0" smtClean="0">
                <a:latin typeface="Times New Roman" charset="0"/>
                <a:cs typeface="+mn-cs"/>
              </a:rPr>
              <a:t>, and other frontline primary care providers</a:t>
            </a:r>
            <a:r>
              <a:rPr lang="ja-JP" altLang="en-US" sz="2000" b="0" dirty="0" smtClean="0">
                <a:latin typeface="Times New Roman" charset="0"/>
                <a:cs typeface="+mn-cs"/>
              </a:rPr>
              <a:t>’</a:t>
            </a:r>
            <a:r>
              <a:rPr lang="en-US" sz="2000" b="0" dirty="0" smtClean="0">
                <a:latin typeface="Times New Roman" charset="0"/>
                <a:cs typeface="+mn-cs"/>
              </a:rPr>
              <a:t> knowledge about these topics and their beliefs and attitudes about providing services to MSM along with preferred practice patterns in screening for STIs.  </a:t>
            </a:r>
          </a:p>
          <a:p>
            <a:pPr eaLnBrk="1" hangingPunct="1">
              <a:lnSpc>
                <a:spcPct val="90000"/>
              </a:lnSpc>
              <a:defRPr/>
            </a:pPr>
            <a:r>
              <a:rPr lang="en-US" sz="2000" b="0" dirty="0" smtClean="0">
                <a:latin typeface="Times New Roman" charset="0"/>
                <a:cs typeface="+mn-cs"/>
              </a:rPr>
              <a:t>Educational in-services, continuing education activities, and conference presentations designed to augment provider knowledge on the topic are effective strategies to increase knowledge among clinicians.  </a:t>
            </a:r>
          </a:p>
          <a:p>
            <a:pPr eaLnBrk="1" hangingPunct="1">
              <a:lnSpc>
                <a:spcPct val="90000"/>
              </a:lnSpc>
              <a:defRPr/>
            </a:pPr>
            <a:r>
              <a:rPr lang="en-US" sz="2000" b="0" dirty="0" smtClean="0">
                <a:latin typeface="Times New Roman" charset="0"/>
                <a:cs typeface="+mn-cs"/>
              </a:rPr>
              <a:t>Also, nurse educators should strive to include topics about GLBT health in undergraduate and graduate curricula to ensure that future nurses are educated about topics in cultural diversity inclusive of GLBT-related health content.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Limitations</a:t>
            </a:r>
          </a:p>
        </p:txBody>
      </p:sp>
      <p:sp>
        <p:nvSpPr>
          <p:cNvPr id="427011" name="Rectangle 3"/>
          <p:cNvSpPr>
            <a:spLocks noGrp="1" noChangeArrowheads="1"/>
          </p:cNvSpPr>
          <p:nvPr>
            <p:ph type="body" idx="4294967295"/>
          </p:nvPr>
        </p:nvSpPr>
        <p:spPr>
          <a:xfrm>
            <a:off x="457200" y="1295400"/>
            <a:ext cx="8458200" cy="4724400"/>
          </a:xfrm>
        </p:spPr>
        <p:txBody>
          <a:bodyPr/>
          <a:lstStyle/>
          <a:p>
            <a:pPr eaLnBrk="1" hangingPunct="1">
              <a:lnSpc>
                <a:spcPct val="90000"/>
              </a:lnSpc>
              <a:defRPr/>
            </a:pPr>
            <a:r>
              <a:rPr lang="en-US" b="0" dirty="0" smtClean="0">
                <a:latin typeface="Times New Roman" charset="0"/>
                <a:cs typeface="+mn-cs"/>
              </a:rPr>
              <a:t>Perhaps the most significant limitation was its small sample size (</a:t>
            </a:r>
            <a:r>
              <a:rPr lang="en-US" b="0" i="1" dirty="0" smtClean="0">
                <a:latin typeface="Times New Roman" charset="0"/>
                <a:cs typeface="+mn-cs"/>
              </a:rPr>
              <a:t>n </a:t>
            </a:r>
            <a:r>
              <a:rPr lang="en-US" b="0" dirty="0" smtClean="0">
                <a:latin typeface="Times New Roman" charset="0"/>
                <a:cs typeface="+mn-cs"/>
              </a:rPr>
              <a:t>= 89) and isolated sampling location.  </a:t>
            </a:r>
          </a:p>
          <a:p>
            <a:pPr lvl="1" eaLnBrk="1" hangingPunct="1">
              <a:lnSpc>
                <a:spcPct val="90000"/>
              </a:lnSpc>
              <a:defRPr/>
            </a:pPr>
            <a:r>
              <a:rPr lang="en-US" dirty="0" smtClean="0">
                <a:latin typeface="Times New Roman" charset="0"/>
              </a:rPr>
              <a:t>Attempts were made to include as many participants as possible, yet only 89 MSM agreed to participate and were from similar demographic and geographic backgrounds. Therefore, generalizability of results is limited.  </a:t>
            </a:r>
          </a:p>
          <a:p>
            <a:pPr eaLnBrk="1" hangingPunct="1">
              <a:lnSpc>
                <a:spcPct val="90000"/>
              </a:lnSpc>
              <a:defRPr/>
            </a:pPr>
            <a:r>
              <a:rPr lang="en-US" b="0" dirty="0" smtClean="0">
                <a:latin typeface="Times New Roman" charset="0"/>
                <a:cs typeface="+mn-cs"/>
              </a:rPr>
              <a:t>In addition, study findings and implications are limited by the responses provided by participants:  </a:t>
            </a:r>
          </a:p>
          <a:p>
            <a:pPr lvl="1" eaLnBrk="1" hangingPunct="1">
              <a:lnSpc>
                <a:spcPct val="90000"/>
              </a:lnSpc>
              <a:defRPr/>
            </a:pPr>
            <a:r>
              <a:rPr lang="en-US" dirty="0" smtClean="0">
                <a:latin typeface="Times New Roman" charset="0"/>
              </a:rPr>
              <a:t>It is assumed that participants provided honest answers.  </a:t>
            </a:r>
          </a:p>
          <a:p>
            <a:pPr lvl="1" eaLnBrk="1" hangingPunct="1">
              <a:lnSpc>
                <a:spcPct val="90000"/>
              </a:lnSpc>
              <a:defRPr/>
            </a:pPr>
            <a:r>
              <a:rPr lang="en-US" dirty="0" smtClean="0">
                <a:latin typeface="Times New Roman" charset="0"/>
              </a:rPr>
              <a:t>Although data were anonymous, it is possible that some participants may have been concerned about revealing their sexual orientation and sexual history and, therefore, provided answers which may not have been entirely truthful. </a:t>
            </a:r>
          </a:p>
          <a:p>
            <a:pPr lvl="1" eaLnBrk="1" hangingPunct="1">
              <a:lnSpc>
                <a:spcPct val="90000"/>
              </a:lnSpc>
              <a:defRPr/>
            </a:pPr>
            <a:r>
              <a:rPr lang="en-US" dirty="0" smtClean="0">
                <a:latin typeface="Times New Roman" charset="0"/>
              </a:rPr>
              <a:t>However, this is a limitation noted in all research with stigmatized groups and vulnerable populations.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Clinical Considerations</a:t>
            </a:r>
          </a:p>
        </p:txBody>
      </p:sp>
      <p:sp>
        <p:nvSpPr>
          <p:cNvPr id="429059" name="Content Placeholder 2"/>
          <p:cNvSpPr>
            <a:spLocks noGrp="1"/>
          </p:cNvSpPr>
          <p:nvPr>
            <p:ph idx="4294967295"/>
          </p:nvPr>
        </p:nvSpPr>
        <p:spPr>
          <a:xfrm>
            <a:off x="304800" y="1371600"/>
            <a:ext cx="7620000" cy="4800600"/>
          </a:xfrm>
        </p:spPr>
        <p:txBody>
          <a:bodyPr/>
          <a:lstStyle/>
          <a:p>
            <a:pPr eaLnBrk="1" hangingPunct="1">
              <a:defRPr/>
            </a:pPr>
            <a:r>
              <a:rPr lang="en-US" b="0" dirty="0" smtClean="0">
                <a:latin typeface="Times New Roman" charset="0"/>
                <a:cs typeface="Times New Roman" charset="0"/>
              </a:rPr>
              <a:t>MSM have limited knowledge of need for anal Pap screening therefore, may not disclose sexual orientation to provider</a:t>
            </a:r>
          </a:p>
          <a:p>
            <a:pPr eaLnBrk="1" hangingPunct="1">
              <a:defRPr/>
            </a:pPr>
            <a:r>
              <a:rPr lang="en-US" b="0" dirty="0" smtClean="0">
                <a:latin typeface="Times New Roman" charset="0"/>
                <a:cs typeface="Times New Roman" charset="0"/>
              </a:rPr>
              <a:t>HIV-infected males have 10X higher incidence of HPV infection so providers need to be attuned to need for anal smear screening</a:t>
            </a:r>
          </a:p>
          <a:p>
            <a:pPr eaLnBrk="1" hangingPunct="1">
              <a:defRPr/>
            </a:pPr>
            <a:r>
              <a:rPr lang="en-US" b="0" dirty="0" smtClean="0">
                <a:latin typeface="Times New Roman" charset="0"/>
                <a:cs typeface="Times New Roman" charset="0"/>
              </a:rPr>
              <a:t>This study encourages open provider-patient discussion about sexual health, sexual orientation and need for STI screening</a:t>
            </a:r>
          </a:p>
          <a:p>
            <a:pPr eaLnBrk="1" hangingPunct="1">
              <a:defRPr/>
            </a:pPr>
            <a:r>
              <a:rPr lang="en-US" b="0" dirty="0" smtClean="0">
                <a:latin typeface="Times New Roman" charset="0"/>
                <a:cs typeface="Times New Roman" charset="0"/>
              </a:rPr>
              <a:t>Nurses and physicians have a direct influence on MSM obtaining anal screening to limit their mortality and morbidity.</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Clinical Considerations</a:t>
            </a:r>
          </a:p>
        </p:txBody>
      </p:sp>
      <p:sp>
        <p:nvSpPr>
          <p:cNvPr id="431107" name="Content Placeholder 2"/>
          <p:cNvSpPr>
            <a:spLocks noGrp="1"/>
          </p:cNvSpPr>
          <p:nvPr>
            <p:ph idx="4294967295"/>
          </p:nvPr>
        </p:nvSpPr>
        <p:spPr>
          <a:xfrm>
            <a:off x="457200" y="1524000"/>
            <a:ext cx="7772400" cy="4495800"/>
          </a:xfrm>
        </p:spPr>
        <p:txBody>
          <a:bodyPr/>
          <a:lstStyle/>
          <a:p>
            <a:pPr eaLnBrk="1" hangingPunct="1">
              <a:defRPr/>
            </a:pPr>
            <a:r>
              <a:rPr lang="en-US" b="0" dirty="0" smtClean="0">
                <a:latin typeface="Times New Roman" charset="0"/>
                <a:cs typeface="Times New Roman" charset="0"/>
              </a:rPr>
              <a:t>Screening for HPV in women has reduced Cervical cancer by 75%</a:t>
            </a:r>
          </a:p>
          <a:p>
            <a:pPr eaLnBrk="1" hangingPunct="1">
              <a:defRPr/>
            </a:pPr>
            <a:r>
              <a:rPr lang="en-US" b="0" dirty="0" smtClean="0">
                <a:latin typeface="Times New Roman" charset="0"/>
                <a:cs typeface="Times New Roman" charset="0"/>
              </a:rPr>
              <a:t>The same strategy needs to be applied to MSM to impact a reduction in anal cancer </a:t>
            </a:r>
          </a:p>
          <a:p>
            <a:pPr eaLnBrk="1" hangingPunct="1">
              <a:defRPr/>
            </a:pPr>
            <a:r>
              <a:rPr lang="en-US" b="0" dirty="0" smtClean="0">
                <a:latin typeface="Times New Roman" charset="0"/>
                <a:cs typeface="Times New Roman" charset="0"/>
              </a:rPr>
              <a:t>Nurse educators should attend community events that are a draw to this population to provide in the moment HPV/anal cancer education</a:t>
            </a:r>
          </a:p>
          <a:p>
            <a:pPr eaLnBrk="1" hangingPunct="1">
              <a:defRPr/>
            </a:pPr>
            <a:r>
              <a:rPr lang="en-US" b="0" dirty="0" smtClean="0">
                <a:latin typeface="Times New Roman" charset="0"/>
                <a:cs typeface="Times New Roman" charset="0"/>
              </a:rPr>
              <a:t>Specific education needs of this population are to encourage regular physician visits and tools to facilitate open discussion with their provider re: STI screening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p:txBody>
          <a:bodyPr/>
          <a:lstStyle/>
          <a:p>
            <a:pPr eaLnBrk="1" hangingPunct="1"/>
            <a:r>
              <a:rPr lang="en-US" dirty="0">
                <a:latin typeface="Times New Roman" charset="0"/>
                <a:ea typeface="ＭＳ Ｐゴシック" charset="0"/>
                <a:cs typeface="Times New Roman" charset="0"/>
              </a:rPr>
              <a:t>Summary and Conclusions</a:t>
            </a:r>
          </a:p>
        </p:txBody>
      </p:sp>
      <p:sp>
        <p:nvSpPr>
          <p:cNvPr id="433155" name="Content Placeholder 2"/>
          <p:cNvSpPr>
            <a:spLocks noGrp="1"/>
          </p:cNvSpPr>
          <p:nvPr>
            <p:ph idx="4294967295"/>
          </p:nvPr>
        </p:nvSpPr>
        <p:spPr>
          <a:xfrm>
            <a:off x="304800" y="1828800"/>
            <a:ext cx="8458200" cy="4495800"/>
          </a:xfrm>
        </p:spPr>
        <p:txBody>
          <a:bodyPr/>
          <a:lstStyle/>
          <a:p>
            <a:pPr eaLnBrk="1" hangingPunct="1">
              <a:defRPr/>
            </a:pPr>
            <a:r>
              <a:rPr lang="en-US" b="0" dirty="0" smtClean="0">
                <a:latin typeface="Times New Roman" charset="0"/>
                <a:cs typeface="Times New Roman" charset="0"/>
              </a:rPr>
              <a:t>Effective screening exists as a great preventative measure against anal cancer </a:t>
            </a:r>
          </a:p>
          <a:p>
            <a:pPr eaLnBrk="1" hangingPunct="1">
              <a:defRPr/>
            </a:pPr>
            <a:r>
              <a:rPr lang="en-US" b="0" dirty="0" smtClean="0">
                <a:latin typeface="Times New Roman" charset="0"/>
                <a:cs typeface="Times New Roman" charset="0"/>
              </a:rPr>
              <a:t>The MSM population is one that can be targeted for HPV vaccination to increase </a:t>
            </a:r>
            <a:r>
              <a:rPr lang="ja-JP" altLang="en-US" b="0" dirty="0" smtClean="0">
                <a:latin typeface="Times New Roman" charset="0"/>
                <a:cs typeface="Times New Roman" charset="0"/>
              </a:rPr>
              <a:t>“</a:t>
            </a:r>
            <a:r>
              <a:rPr lang="en-US" b="0" dirty="0" smtClean="0">
                <a:latin typeface="Times New Roman" charset="0"/>
                <a:cs typeface="Times New Roman" charset="0"/>
              </a:rPr>
              <a:t>herd immunity</a:t>
            </a:r>
            <a:r>
              <a:rPr lang="ja-JP" altLang="en-US" b="0" dirty="0" smtClean="0">
                <a:latin typeface="Times New Roman" charset="0"/>
                <a:cs typeface="Times New Roman" charset="0"/>
              </a:rPr>
              <a:t>”</a:t>
            </a:r>
            <a:endParaRPr lang="en-US" b="0" dirty="0" smtClean="0">
              <a:latin typeface="Times New Roman" charset="0"/>
              <a:cs typeface="Times New Roman" charset="0"/>
            </a:endParaRPr>
          </a:p>
          <a:p>
            <a:pPr eaLnBrk="1" hangingPunct="1">
              <a:defRPr/>
            </a:pPr>
            <a:r>
              <a:rPr lang="en-US" b="0" dirty="0" smtClean="0">
                <a:latin typeface="Times New Roman" charset="0"/>
                <a:cs typeface="Times New Roman" charset="0"/>
              </a:rPr>
              <a:t>Within this sample of MSM evidence indicates there was limited knowledge about HPV and the need for anal screening</a:t>
            </a:r>
          </a:p>
          <a:p>
            <a:pPr eaLnBrk="1" hangingPunct="1">
              <a:defRPr/>
            </a:pPr>
            <a:r>
              <a:rPr lang="en-US" b="0" dirty="0" smtClean="0">
                <a:latin typeface="Times New Roman" charset="0"/>
                <a:cs typeface="Times New Roman" charset="0"/>
              </a:rPr>
              <a:t>MSM have little discussion with their healthcare providers on these relevant health topics and therefore do not receive the healthcare they need</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p:txBody>
          <a:bodyPr/>
          <a:lstStyle/>
          <a:p>
            <a:pPr eaLnBrk="1" hangingPunct="1"/>
            <a:r>
              <a:rPr lang="en-US" dirty="0">
                <a:latin typeface="Times New Roman" charset="0"/>
                <a:ea typeface="ＭＳ Ｐゴシック" charset="0"/>
              </a:rPr>
              <a:t>Summary and Conclusions</a:t>
            </a:r>
          </a:p>
        </p:txBody>
      </p:sp>
      <p:sp>
        <p:nvSpPr>
          <p:cNvPr id="435203" name="Content Placeholder 2"/>
          <p:cNvSpPr>
            <a:spLocks noGrp="1"/>
          </p:cNvSpPr>
          <p:nvPr>
            <p:ph idx="4294967295"/>
          </p:nvPr>
        </p:nvSpPr>
        <p:spPr>
          <a:xfrm>
            <a:off x="457200" y="1524000"/>
            <a:ext cx="8382000" cy="4495800"/>
          </a:xfrm>
        </p:spPr>
        <p:txBody>
          <a:bodyPr/>
          <a:lstStyle/>
          <a:p>
            <a:pPr eaLnBrk="1" hangingPunct="1">
              <a:defRPr/>
            </a:pPr>
            <a:r>
              <a:rPr lang="en-US" b="0" dirty="0" smtClean="0">
                <a:latin typeface="Times New Roman" charset="0"/>
                <a:cs typeface="Times New Roman" charset="0"/>
              </a:rPr>
              <a:t>Provider awareness and encouragement of their patients to disclose sexual practices needed so education and appropriate testing can be done</a:t>
            </a:r>
          </a:p>
          <a:p>
            <a:pPr eaLnBrk="1" hangingPunct="1">
              <a:defRPr/>
            </a:pPr>
            <a:endParaRPr lang="en-US" b="0" dirty="0" smtClean="0">
              <a:latin typeface="Times New Roman" charset="0"/>
              <a:cs typeface="Times New Roman" charset="0"/>
            </a:endParaRPr>
          </a:p>
          <a:p>
            <a:pPr eaLnBrk="1" hangingPunct="1">
              <a:defRPr/>
            </a:pPr>
            <a:r>
              <a:rPr lang="en-US" b="0" dirty="0" smtClean="0">
                <a:latin typeface="Times New Roman" charset="0"/>
                <a:cs typeface="Times New Roman" charset="0"/>
              </a:rPr>
              <a:t>Community outreach for this population to provide much needed education an opportunity for health prevention in this population</a:t>
            </a:r>
          </a:p>
          <a:p>
            <a:pPr eaLnBrk="1" hangingPunct="1">
              <a:defRPr/>
            </a:pPr>
            <a:endParaRPr lang="en-US" dirty="0" smtClean="0">
              <a:latin typeface="Times New Roman" charset="0"/>
              <a:cs typeface="Times New Roman" charset="0"/>
            </a:endParaRPr>
          </a:p>
          <a:p>
            <a:pPr eaLnBrk="1" hangingPunct="1">
              <a:defRPr/>
            </a:pPr>
            <a:r>
              <a:rPr lang="en-US" b="0" dirty="0" smtClean="0">
                <a:latin typeface="Times New Roman" charset="0"/>
                <a:cs typeface="Times New Roman" charset="0"/>
              </a:rPr>
              <a:t>Continued rigorous research studies needed in this population from the nursing scientific community to understand unique MSM health needs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Acknowledgements</a:t>
            </a:r>
          </a:p>
        </p:txBody>
      </p:sp>
      <p:sp>
        <p:nvSpPr>
          <p:cNvPr id="437251" name="Rectangle 3"/>
          <p:cNvSpPr>
            <a:spLocks noGrp="1" noChangeArrowheads="1"/>
          </p:cNvSpPr>
          <p:nvPr>
            <p:ph type="body" idx="4294967295"/>
          </p:nvPr>
        </p:nvSpPr>
        <p:spPr>
          <a:xfrm>
            <a:off x="457200" y="2057400"/>
            <a:ext cx="8382000" cy="2895600"/>
          </a:xfrm>
        </p:spPr>
        <p:txBody>
          <a:bodyPr/>
          <a:lstStyle/>
          <a:p>
            <a:pPr eaLnBrk="1" hangingPunct="1">
              <a:defRPr/>
            </a:pPr>
            <a:r>
              <a:rPr lang="en-US" b="0" dirty="0" smtClean="0">
                <a:latin typeface="Times New Roman" charset="0"/>
                <a:cs typeface="+mn-cs"/>
              </a:rPr>
              <a:t>This work was partially-sponsored by research grants funded by the Sigma Theta Tau International Honor Society of Nursing (Theta Epsilon), the Evelyn Frank McKnight Research Fund through the Florida Nurses Foundation, and the College of Health &amp; Public Affairs at the University of Central Florida.</a:t>
            </a:r>
          </a:p>
          <a:p>
            <a:pPr eaLnBrk="1" hangingPunct="1">
              <a:defRPr/>
            </a:pPr>
            <a:endParaRPr lang="en-US" b="0" dirty="0" smtClean="0">
              <a:latin typeface="Times New Roman" charset="0"/>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ctrTitle"/>
          </p:nvPr>
        </p:nvSpPr>
        <p:spPr>
          <a:xfrm>
            <a:off x="3124200" y="1905000"/>
            <a:ext cx="2971800" cy="685800"/>
          </a:xfrm>
        </p:spPr>
        <p:txBody>
          <a:bodyPr/>
          <a:lstStyle/>
          <a:p>
            <a:pPr algn="l" eaLnBrk="1" hangingPunct="1"/>
            <a:r>
              <a:rPr lang="en-US" sz="2800" b="0" dirty="0">
                <a:latin typeface="Times New Roman" charset="0"/>
                <a:ea typeface="ＭＳ Ｐゴシック" charset="0"/>
              </a:rPr>
              <a:t>                                 </a:t>
            </a:r>
            <a:br>
              <a:rPr lang="en-US" sz="2800" b="0" dirty="0">
                <a:latin typeface="Times New Roman" charset="0"/>
                <a:ea typeface="ＭＳ Ｐゴシック" charset="0"/>
              </a:rPr>
            </a:br>
            <a:r>
              <a:rPr lang="en-US" sz="2800" b="0" dirty="0">
                <a:latin typeface="Times New Roman" charset="0"/>
                <a:ea typeface="ＭＳ Ｐゴシック" charset="0"/>
              </a:rPr>
              <a:t/>
            </a:r>
            <a:br>
              <a:rPr lang="en-US" sz="2800" b="0" dirty="0">
                <a:latin typeface="Times New Roman" charset="0"/>
                <a:ea typeface="ＭＳ Ｐゴシック" charset="0"/>
              </a:rPr>
            </a:br>
            <a:endParaRPr lang="en-US" sz="2800" b="0" dirty="0">
              <a:latin typeface="Arial" charset="0"/>
              <a:ea typeface="ＭＳ Ｐゴシック" charset="0"/>
            </a:endParaRPr>
          </a:p>
        </p:txBody>
      </p:sp>
      <p:sp>
        <p:nvSpPr>
          <p:cNvPr id="361475" name="Text Box 3"/>
          <p:cNvSpPr txBox="1">
            <a:spLocks noChangeArrowheads="1"/>
          </p:cNvSpPr>
          <p:nvPr/>
        </p:nvSpPr>
        <p:spPr bwMode="auto">
          <a:xfrm>
            <a:off x="0" y="2019300"/>
            <a:ext cx="9144000" cy="518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buFontTx/>
              <a:buNone/>
              <a:defRPr/>
            </a:pPr>
            <a:r>
              <a:rPr lang="en-US" sz="4000" dirty="0">
                <a:cs typeface="+mn-cs"/>
              </a:rPr>
              <a:t>Human Papilloma Virus and </a:t>
            </a:r>
            <a:r>
              <a:rPr lang="en-US" sz="4000" dirty="0" err="1">
                <a:cs typeface="+mn-cs"/>
              </a:rPr>
              <a:t>Anorectal</a:t>
            </a:r>
            <a:r>
              <a:rPr lang="en-US" sz="4000" dirty="0">
                <a:cs typeface="+mn-cs"/>
              </a:rPr>
              <a:t> Carcinoma Knowledge in Men who have Sex with Men</a:t>
            </a:r>
          </a:p>
          <a:p>
            <a:pPr>
              <a:buFontTx/>
              <a:buNone/>
              <a:defRPr/>
            </a:pPr>
            <a:endParaRPr lang="en-US" sz="2200" dirty="0" smtClean="0">
              <a:cs typeface="+mn-cs"/>
            </a:endParaRPr>
          </a:p>
          <a:p>
            <a:pPr>
              <a:buFontTx/>
              <a:buNone/>
              <a:defRPr/>
            </a:pPr>
            <a:r>
              <a:rPr lang="en-US" sz="2200" dirty="0" smtClean="0">
                <a:cs typeface="+mn-cs"/>
              </a:rPr>
              <a:t>Christopher </a:t>
            </a:r>
            <a:r>
              <a:rPr lang="en-US" sz="2200" dirty="0">
                <a:cs typeface="+mn-cs"/>
              </a:rPr>
              <a:t>W. Blackwell, Ph.D., ARNP, ANP-BC, CNE</a:t>
            </a:r>
          </a:p>
          <a:p>
            <a:pPr>
              <a:buFontTx/>
              <a:buNone/>
              <a:defRPr/>
            </a:pPr>
            <a:r>
              <a:rPr lang="en-US" sz="2200" i="1" dirty="0">
                <a:cs typeface="+mn-cs"/>
              </a:rPr>
              <a:t>Assistant Professor</a:t>
            </a:r>
            <a:r>
              <a:rPr lang="en-US" sz="2200" dirty="0">
                <a:cs typeface="+mn-cs"/>
              </a:rPr>
              <a:t>, College of Nursing</a:t>
            </a:r>
          </a:p>
          <a:p>
            <a:pPr>
              <a:buFontTx/>
              <a:buNone/>
              <a:defRPr/>
            </a:pPr>
            <a:r>
              <a:rPr lang="en-US" sz="2200" dirty="0" smtClean="0">
                <a:cs typeface="+mn-cs"/>
              </a:rPr>
              <a:t>Candace </a:t>
            </a:r>
            <a:r>
              <a:rPr lang="en-US" sz="2200" dirty="0">
                <a:cs typeface="+mn-cs"/>
              </a:rPr>
              <a:t>Eden, MSN, RN</a:t>
            </a:r>
          </a:p>
          <a:p>
            <a:pPr>
              <a:buFontTx/>
              <a:buNone/>
              <a:defRPr/>
            </a:pPr>
            <a:r>
              <a:rPr lang="en-US" sz="2200" i="1" dirty="0">
                <a:cs typeface="+mn-cs"/>
              </a:rPr>
              <a:t>Doctoral Candidate</a:t>
            </a:r>
            <a:r>
              <a:rPr lang="en-US" sz="2200" dirty="0">
                <a:cs typeface="+mn-cs"/>
              </a:rPr>
              <a:t>, College of Nursing</a:t>
            </a:r>
          </a:p>
          <a:p>
            <a:pPr>
              <a:buFontTx/>
              <a:buNone/>
              <a:defRPr/>
            </a:pPr>
            <a:r>
              <a:rPr lang="en-US" sz="2200" dirty="0">
                <a:cs typeface="+mn-cs"/>
              </a:rPr>
              <a:t>University of Central Florida</a:t>
            </a:r>
          </a:p>
          <a:p>
            <a:pPr>
              <a:buFontTx/>
              <a:buNone/>
              <a:defRPr/>
            </a:pPr>
            <a:r>
              <a:rPr lang="en-US" sz="2200" dirty="0">
                <a:cs typeface="+mn-cs"/>
              </a:rPr>
              <a:t>Orlando, Florida</a:t>
            </a:r>
            <a:endParaRPr lang="en-US" sz="2200" i="1" dirty="0">
              <a:cs typeface="+mn-cs"/>
            </a:endParaRPr>
          </a:p>
          <a:p>
            <a:pPr>
              <a:buFontTx/>
              <a:buNone/>
              <a:defRPr/>
            </a:pPr>
            <a:endParaRPr lang="en-US" sz="2200"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a:xfrm>
            <a:off x="685800" y="381000"/>
            <a:ext cx="7772400" cy="609600"/>
          </a:xfrm>
        </p:spPr>
        <p:txBody>
          <a:bodyPr/>
          <a:lstStyle/>
          <a:p>
            <a:pPr eaLnBrk="1" hangingPunct="1"/>
            <a:r>
              <a:rPr lang="en-US" dirty="0">
                <a:latin typeface="Arial" charset="0"/>
                <a:ea typeface="ＭＳ Ｐゴシック" charset="0"/>
              </a:rPr>
              <a:t>Question</a:t>
            </a:r>
          </a:p>
        </p:txBody>
      </p:sp>
      <p:sp>
        <p:nvSpPr>
          <p:cNvPr id="369667" name="Rectangle 3"/>
          <p:cNvSpPr>
            <a:spLocks noGrp="1" noChangeArrowheads="1"/>
          </p:cNvSpPr>
          <p:nvPr>
            <p:ph type="body" idx="4294967295"/>
          </p:nvPr>
        </p:nvSpPr>
        <p:spPr>
          <a:xfrm>
            <a:off x="533400" y="1371600"/>
            <a:ext cx="7924800" cy="5029200"/>
          </a:xfrm>
        </p:spPr>
        <p:txBody>
          <a:bodyPr/>
          <a:lstStyle/>
          <a:p>
            <a:pPr marL="609600" indent="-609600" eaLnBrk="1" hangingPunct="1">
              <a:buFontTx/>
              <a:buNone/>
              <a:defRPr/>
            </a:pPr>
            <a:r>
              <a:rPr lang="en-US" dirty="0" smtClean="0">
                <a:cs typeface="Arial" charset="0"/>
              </a:rPr>
              <a:t>What is the estimated lifetime risk of genital HPV infection for a sexually active Male?</a:t>
            </a:r>
          </a:p>
          <a:p>
            <a:pPr marL="609600" indent="-609600" eaLnBrk="1" hangingPunct="1">
              <a:buFontTx/>
              <a:buNone/>
              <a:defRPr/>
            </a:pPr>
            <a:endParaRPr lang="en-US" dirty="0" smtClean="0">
              <a:cs typeface="+mn-cs"/>
            </a:endParaRPr>
          </a:p>
          <a:p>
            <a:pPr marL="609600" indent="-609600" eaLnBrk="1" hangingPunct="1">
              <a:buFontTx/>
              <a:buAutoNum type="alphaLcPeriod"/>
              <a:defRPr/>
            </a:pPr>
            <a:r>
              <a:rPr lang="en-US" dirty="0" smtClean="0">
                <a:cs typeface="Arial" charset="0"/>
              </a:rPr>
              <a:t>10%</a:t>
            </a:r>
            <a:endParaRPr lang="en-US" dirty="0" smtClean="0">
              <a:cs typeface="+mn-cs"/>
            </a:endParaRPr>
          </a:p>
          <a:p>
            <a:pPr marL="609600" indent="-609600" eaLnBrk="1" hangingPunct="1">
              <a:buFontTx/>
              <a:buAutoNum type="alphaLcPeriod"/>
              <a:defRPr/>
            </a:pPr>
            <a:r>
              <a:rPr lang="en-US" dirty="0" smtClean="0">
                <a:cs typeface="Arial" charset="0"/>
              </a:rPr>
              <a:t>25%</a:t>
            </a:r>
            <a:endParaRPr lang="en-US" dirty="0" smtClean="0">
              <a:cs typeface="+mn-cs"/>
            </a:endParaRPr>
          </a:p>
          <a:p>
            <a:pPr marL="609600" indent="-609600" eaLnBrk="1" hangingPunct="1">
              <a:buFontTx/>
              <a:buAutoNum type="alphaLcPeriod"/>
              <a:defRPr/>
            </a:pPr>
            <a:r>
              <a:rPr lang="en-US" dirty="0" smtClean="0">
                <a:cs typeface="Arial" charset="0"/>
              </a:rPr>
              <a:t>40%</a:t>
            </a:r>
            <a:endParaRPr lang="en-US" dirty="0" smtClean="0">
              <a:cs typeface="+mn-cs"/>
            </a:endParaRPr>
          </a:p>
          <a:p>
            <a:pPr marL="609600" indent="-609600" eaLnBrk="1" hangingPunct="1">
              <a:buFontTx/>
              <a:buAutoNum type="alphaLcPeriod"/>
              <a:defRPr/>
            </a:pPr>
            <a:r>
              <a:rPr lang="en-US" dirty="0" smtClean="0">
                <a:cs typeface="Arial" charset="0"/>
              </a:rPr>
              <a:t>50%</a:t>
            </a:r>
            <a:endParaRPr lang="en-US" dirty="0" smtClean="0">
              <a:cs typeface="+mn-cs"/>
            </a:endParaRPr>
          </a:p>
          <a:p>
            <a:pPr marL="609600" indent="-609600" eaLnBrk="1" hangingPunct="1">
              <a:defRPr/>
            </a:pP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idx="4294967295"/>
          </p:nvPr>
        </p:nvSpPr>
        <p:spPr/>
        <p:txBody>
          <a:bodyPr/>
          <a:lstStyle/>
          <a:p>
            <a:pPr eaLnBrk="1" hangingPunct="1"/>
            <a:r>
              <a:rPr lang="en-US" dirty="0">
                <a:latin typeface="Arial" charset="0"/>
                <a:ea typeface="ＭＳ Ｐゴシック" charset="0"/>
              </a:rPr>
              <a:t>Prevalence of HPV in Male Population</a:t>
            </a:r>
          </a:p>
        </p:txBody>
      </p:sp>
      <p:sp>
        <p:nvSpPr>
          <p:cNvPr id="3" name="Content Placeholder 2"/>
          <p:cNvSpPr>
            <a:spLocks noGrp="1"/>
          </p:cNvSpPr>
          <p:nvPr>
            <p:ph idx="4294967295"/>
          </p:nvPr>
        </p:nvSpPr>
        <p:spPr>
          <a:xfrm>
            <a:off x="381000" y="1524000"/>
            <a:ext cx="7162800" cy="4800600"/>
          </a:xfrm>
        </p:spPr>
        <p:txBody>
          <a:bodyPr/>
          <a:lstStyle/>
          <a:p>
            <a:pPr marL="0" indent="0" algn="ctr" eaLnBrk="1" hangingPunct="1">
              <a:buFontTx/>
              <a:buNone/>
              <a:defRPr/>
            </a:pPr>
            <a:r>
              <a:rPr lang="en-US" sz="4000" dirty="0">
                <a:cs typeface="+mn-cs"/>
              </a:rPr>
              <a:t> </a:t>
            </a:r>
            <a:r>
              <a:rPr lang="en-US" sz="4000" dirty="0">
                <a:latin typeface="Times New Roman" pitchFamily="18" charset="0"/>
                <a:cs typeface="Times New Roman" pitchFamily="18" charset="0"/>
              </a:rPr>
              <a:t>Overall prevalence of HPV infection among heterosexual, homosexual and bisexual males is 50% nationally</a:t>
            </a:r>
          </a:p>
          <a:p>
            <a:pPr marL="0" indent="0" eaLnBrk="1" hangingPunct="1">
              <a:buFontTx/>
              <a:buNone/>
              <a:defRPr/>
            </a:pPr>
            <a:r>
              <a:rPr lang="en-US" sz="4000" dirty="0">
                <a:latin typeface="Times New Roman" pitchFamily="18" charset="0"/>
                <a:cs typeface="Times New Roman" pitchFamily="18" charset="0"/>
              </a:rPr>
              <a:t>(</a:t>
            </a:r>
            <a:r>
              <a:rPr lang="en-US" sz="4000" dirty="0" err="1">
                <a:latin typeface="Times New Roman" pitchFamily="18" charset="0"/>
                <a:cs typeface="Times New Roman" pitchFamily="18" charset="0"/>
              </a:rPr>
              <a:t>Giuliano</a:t>
            </a:r>
            <a:r>
              <a:rPr lang="en-US" sz="4000" dirty="0">
                <a:latin typeface="Times New Roman" pitchFamily="18" charset="0"/>
                <a:cs typeface="Times New Roman" pitchFamily="18" charset="0"/>
              </a:rPr>
              <a:t>, et al, 2010)</a:t>
            </a:r>
          </a:p>
          <a:p>
            <a:pPr eaLnBrk="1" hangingPunct="1">
              <a:defRPr/>
            </a:pPr>
            <a:endParaRPr lang="en-US" dirty="0">
              <a:latin typeface="Times New Roman" pitchFamily="18" charset="0"/>
              <a:cs typeface="Times New Roman" pitchFamily="18" charset="0"/>
            </a:endParaRPr>
          </a:p>
          <a:p>
            <a:pPr eaLnBrk="1" hangingPunct="1">
              <a:defRPr/>
            </a:pPr>
            <a:r>
              <a:rPr lang="en-US" dirty="0">
                <a:latin typeface="Times New Roman" pitchFamily="18" charset="0"/>
                <a:cs typeface="Times New Roman" pitchFamily="18" charset="0"/>
              </a:rPr>
              <a:t>*Thus Scientific interest in HPV infection in males has increased in last few years</a:t>
            </a:r>
          </a:p>
          <a:p>
            <a:pPr eaLnBrk="1" hangingPunct="1">
              <a:defRPr/>
            </a:pPr>
            <a:endParaRPr lang="en-US" dirty="0">
              <a:cs typeface="+mn-cs"/>
            </a:endParaRPr>
          </a:p>
          <a:p>
            <a:pPr marL="0" indent="0" eaLnBrk="1" hangingPunct="1">
              <a:buFontTx/>
              <a:buNone/>
              <a:defRPr/>
            </a:pPr>
            <a:endParaRPr lang="en-US" dirty="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a:xfrm>
            <a:off x="0" y="0"/>
            <a:ext cx="6019800" cy="1219200"/>
          </a:xfrm>
        </p:spPr>
        <p:txBody>
          <a:bodyPr/>
          <a:lstStyle/>
          <a:p>
            <a:pPr eaLnBrk="1" hangingPunct="1"/>
            <a:r>
              <a:rPr lang="en-US" dirty="0">
                <a:latin typeface="Times New Roman" charset="0"/>
                <a:ea typeface="ＭＳ Ｐゴシック" charset="0"/>
              </a:rPr>
              <a:t>Public Transmission of HPV Knowledge</a:t>
            </a:r>
          </a:p>
        </p:txBody>
      </p:sp>
      <p:sp>
        <p:nvSpPr>
          <p:cNvPr id="373763" name="Rectangle 3"/>
          <p:cNvSpPr>
            <a:spLocks noGrp="1" noChangeArrowheads="1"/>
          </p:cNvSpPr>
          <p:nvPr>
            <p:ph type="body" idx="4294967295"/>
          </p:nvPr>
        </p:nvSpPr>
        <p:spPr>
          <a:xfrm>
            <a:off x="228600" y="1524000"/>
            <a:ext cx="8686800" cy="4724400"/>
          </a:xfrm>
        </p:spPr>
        <p:txBody>
          <a:bodyPr/>
          <a:lstStyle/>
          <a:p>
            <a:pPr eaLnBrk="1" hangingPunct="1">
              <a:defRPr/>
            </a:pPr>
            <a:endParaRPr lang="en-US" sz="2000" b="0" dirty="0" smtClean="0">
              <a:latin typeface="Times New Roman" charset="0"/>
              <a:cs typeface="+mn-cs"/>
            </a:endParaRPr>
          </a:p>
          <a:p>
            <a:pPr eaLnBrk="1" hangingPunct="1">
              <a:defRPr/>
            </a:pPr>
            <a:endParaRPr lang="en-US" sz="2000" b="0" dirty="0" smtClean="0">
              <a:latin typeface="Times New Roman" charset="0"/>
              <a:cs typeface="+mn-cs"/>
            </a:endParaRPr>
          </a:p>
          <a:p>
            <a:pPr eaLnBrk="1" hangingPunct="1">
              <a:defRPr/>
            </a:pPr>
            <a:r>
              <a:rPr lang="en-US" sz="2000" b="0" dirty="0" smtClean="0">
                <a:latin typeface="Times New Roman" charset="0"/>
                <a:cs typeface="+mn-cs"/>
              </a:rPr>
              <a:t>TV Campaigns now addressing HPV vaccination in males (9-26 years) </a:t>
            </a:r>
          </a:p>
          <a:p>
            <a:pPr eaLnBrk="1" hangingPunct="1">
              <a:defRPr/>
            </a:pPr>
            <a:endParaRPr lang="en-US" sz="2000" b="0" dirty="0" smtClean="0">
              <a:latin typeface="Times New Roman" charset="0"/>
              <a:cs typeface="+mn-cs"/>
            </a:endParaRPr>
          </a:p>
          <a:p>
            <a:pPr eaLnBrk="1" hangingPunct="1">
              <a:defRPr/>
            </a:pPr>
            <a:r>
              <a:rPr lang="en-US" sz="2000" b="0" dirty="0" smtClean="0">
                <a:latin typeface="Times New Roman" charset="0"/>
                <a:cs typeface="+mn-cs"/>
              </a:rPr>
              <a:t>Public Agency Information (National Cancer Institute, Centers for Disease Control and Prevention) limited.</a:t>
            </a:r>
          </a:p>
          <a:p>
            <a:pPr eaLnBrk="1" hangingPunct="1">
              <a:defRPr/>
            </a:pPr>
            <a:endParaRPr lang="en-US" sz="1800" dirty="0" smtClean="0">
              <a:latin typeface="Times New Roman" charset="0"/>
              <a:cs typeface="+mn-cs"/>
            </a:endParaRPr>
          </a:p>
          <a:p>
            <a:pPr eaLnBrk="1" hangingPunct="1">
              <a:defRPr/>
            </a:pPr>
            <a:r>
              <a:rPr lang="en-US" sz="1800" b="0" dirty="0" smtClean="0">
                <a:latin typeface="Times New Roman" charset="0"/>
                <a:cs typeface="+mn-cs"/>
              </a:rPr>
              <a:t>The CDC provides some facts addressing the impact of HPV on gay and bisexual men but has much more information available concerning females and HPV </a:t>
            </a:r>
          </a:p>
          <a:p>
            <a:pPr eaLnBrk="1" hangingPunct="1">
              <a:defRPr/>
            </a:pPr>
            <a:endParaRPr lang="en-US" sz="1800" b="0" dirty="0" smtClean="0">
              <a:latin typeface="Times New Roman" charset="0"/>
              <a:cs typeface="+mn-cs"/>
            </a:endParaRPr>
          </a:p>
          <a:p>
            <a:pPr eaLnBrk="1" hangingPunct="1">
              <a:lnSpc>
                <a:spcPct val="80000"/>
              </a:lnSpc>
              <a:defRPr/>
            </a:pPr>
            <a:r>
              <a:rPr lang="en-US" sz="1800" b="0" dirty="0" smtClean="0">
                <a:latin typeface="Times New Roman" charset="0"/>
                <a:cs typeface="+mn-cs"/>
              </a:rPr>
              <a:t>Human Papilloma Virus (HPV) associated anal cancer is increasing in prevalence among men who have sex with men (MSM) and HIV-infected MSM (Chin-Hong, et al., 2004). </a:t>
            </a:r>
          </a:p>
          <a:p>
            <a:pPr eaLnBrk="1" hangingPunct="1">
              <a:lnSpc>
                <a:spcPct val="80000"/>
              </a:lnSpc>
              <a:defRPr/>
            </a:pPr>
            <a:endParaRPr lang="en-US" sz="1800" b="0" dirty="0" smtClean="0">
              <a:latin typeface="Times New Roman" charset="0"/>
              <a:cs typeface="+mn-cs"/>
            </a:endParaRPr>
          </a:p>
          <a:p>
            <a:pPr eaLnBrk="1" hangingPunct="1">
              <a:lnSpc>
                <a:spcPct val="80000"/>
              </a:lnSpc>
              <a:defRPr/>
            </a:pPr>
            <a:r>
              <a:rPr lang="en-US" sz="1800" b="0" dirty="0" smtClean="0">
                <a:latin typeface="Times New Roman" charset="0"/>
                <a:cs typeface="+mn-cs"/>
              </a:rPr>
              <a:t>Do we employ large scale mandatory vaccine programs in either gender?</a:t>
            </a:r>
          </a:p>
          <a:p>
            <a:pPr eaLnBrk="1" hangingPunct="1">
              <a:lnSpc>
                <a:spcPct val="80000"/>
              </a:lnSpc>
              <a:defRPr/>
            </a:pPr>
            <a:endParaRPr lang="en-US" sz="1800" b="0" dirty="0" smtClean="0">
              <a:latin typeface="Times New Roman" charset="0"/>
              <a:cs typeface="+mn-cs"/>
            </a:endParaRPr>
          </a:p>
          <a:p>
            <a:pPr eaLnBrk="1" hangingPunct="1">
              <a:lnSpc>
                <a:spcPct val="80000"/>
              </a:lnSpc>
              <a:defRPr/>
            </a:pPr>
            <a:endParaRPr lang="en-US" sz="1800" b="0" dirty="0" smtClean="0">
              <a:latin typeface="Times New Roman" charset="0"/>
              <a:cs typeface="+mn-cs"/>
            </a:endParaRPr>
          </a:p>
          <a:p>
            <a:pPr eaLnBrk="1" hangingPunct="1">
              <a:defRPr/>
            </a:pPr>
            <a:endParaRPr lang="en-US" sz="1800" b="0" dirty="0" smtClean="0">
              <a:latin typeface="Times New Roman" charset="0"/>
              <a:cs typeface="+mn-cs"/>
            </a:endParaRPr>
          </a:p>
          <a:p>
            <a:pPr eaLnBrk="1" hangingPunct="1">
              <a:defRPr/>
            </a:pPr>
            <a:endParaRPr lang="en-US" sz="1800" b="0" dirty="0" smtClean="0">
              <a:latin typeface="Times New Roman" charset="0"/>
              <a:cs typeface="+mn-cs"/>
            </a:endParaRPr>
          </a:p>
        </p:txBody>
      </p:sp>
      <p:pic>
        <p:nvPicPr>
          <p:cNvPr id="1536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62575" y="25400"/>
            <a:ext cx="37814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0" y="0"/>
            <a:ext cx="7696200" cy="1219200"/>
          </a:xfrm>
        </p:spPr>
        <p:txBody>
          <a:bodyPr/>
          <a:lstStyle/>
          <a:p>
            <a:pPr eaLnBrk="1" hangingPunct="1"/>
            <a:r>
              <a:rPr lang="en-US" dirty="0">
                <a:latin typeface="Times New Roman" charset="0"/>
                <a:ea typeface="ＭＳ Ｐゴシック" charset="0"/>
                <a:cs typeface="Times New Roman" charset="0"/>
              </a:rPr>
              <a:t>HPV Types &amp; ACIP Recommendations       2010</a:t>
            </a:r>
          </a:p>
        </p:txBody>
      </p:sp>
      <p:sp>
        <p:nvSpPr>
          <p:cNvPr id="3" name="Content Placeholder 2"/>
          <p:cNvSpPr>
            <a:spLocks noGrp="1"/>
          </p:cNvSpPr>
          <p:nvPr>
            <p:ph idx="4294967295"/>
          </p:nvPr>
        </p:nvSpPr>
        <p:spPr>
          <a:xfrm>
            <a:off x="533400" y="1371600"/>
            <a:ext cx="8305800" cy="4495800"/>
          </a:xfrm>
        </p:spPr>
        <p:txBody>
          <a:bodyPr/>
          <a:lstStyle/>
          <a:p>
            <a:pPr marL="0" lvl="1" indent="0" eaLnBrk="1" hangingPunct="1">
              <a:buFontTx/>
              <a:buNone/>
              <a:defRPr/>
            </a:pPr>
            <a:r>
              <a:rPr lang="en-US" sz="2400" dirty="0" smtClean="0">
                <a:latin typeface="Times New Roman" charset="0"/>
                <a:cs typeface="Times New Roman" charset="0"/>
              </a:rPr>
              <a:t>                                           HPV TYPES</a:t>
            </a:r>
          </a:p>
          <a:p>
            <a:pPr eaLnBrk="1" hangingPunct="1">
              <a:lnSpc>
                <a:spcPct val="90000"/>
              </a:lnSpc>
              <a:defRPr/>
            </a:pPr>
            <a:r>
              <a:rPr lang="en-US" dirty="0" smtClean="0">
                <a:latin typeface="Times New Roman" charset="0"/>
                <a:cs typeface="Times New Roman" charset="0"/>
              </a:rPr>
              <a:t> </a:t>
            </a:r>
            <a:r>
              <a:rPr lang="en-US" b="0" dirty="0" smtClean="0">
                <a:latin typeface="Times New Roman" charset="0"/>
                <a:cs typeface="Times New Roman" charset="0"/>
              </a:rPr>
              <a:t>Visible </a:t>
            </a:r>
            <a:r>
              <a:rPr lang="en-US" b="0" dirty="0" err="1" smtClean="0">
                <a:latin typeface="Times New Roman" charset="0"/>
                <a:cs typeface="Times New Roman" charset="0"/>
              </a:rPr>
              <a:t>anogenital</a:t>
            </a:r>
            <a:r>
              <a:rPr lang="en-US" b="0" dirty="0" smtClean="0">
                <a:latin typeface="Times New Roman" charset="0"/>
                <a:cs typeface="Times New Roman" charset="0"/>
              </a:rPr>
              <a:t> warts caused by HPV types </a:t>
            </a:r>
            <a:r>
              <a:rPr lang="en-US" dirty="0" smtClean="0">
                <a:latin typeface="Times New Roman" charset="0"/>
                <a:cs typeface="Times New Roman" charset="0"/>
              </a:rPr>
              <a:t>6 and 11</a:t>
            </a:r>
          </a:p>
          <a:p>
            <a:pPr eaLnBrk="1" hangingPunct="1">
              <a:lnSpc>
                <a:spcPct val="90000"/>
              </a:lnSpc>
              <a:buFontTx/>
              <a:buNone/>
              <a:defRPr/>
            </a:pPr>
            <a:endParaRPr lang="en-US" dirty="0" smtClean="0">
              <a:latin typeface="Times New Roman" charset="0"/>
              <a:cs typeface="Times New Roman" charset="0"/>
            </a:endParaRPr>
          </a:p>
          <a:p>
            <a:pPr eaLnBrk="1" hangingPunct="1">
              <a:lnSpc>
                <a:spcPct val="90000"/>
              </a:lnSpc>
              <a:defRPr/>
            </a:pPr>
            <a:r>
              <a:rPr lang="en-US" b="0" dirty="0" smtClean="0">
                <a:latin typeface="Times New Roman" charset="0"/>
                <a:cs typeface="Times New Roman" charset="0"/>
              </a:rPr>
              <a:t>Most oncogenic HPV types </a:t>
            </a:r>
            <a:r>
              <a:rPr lang="en-US" dirty="0" smtClean="0">
                <a:latin typeface="Times New Roman" charset="0"/>
                <a:cs typeface="Times New Roman" charset="0"/>
              </a:rPr>
              <a:t>16 and 18 </a:t>
            </a:r>
            <a:r>
              <a:rPr lang="en-US" b="0" dirty="0" smtClean="0">
                <a:latin typeface="Times New Roman" charset="0"/>
                <a:cs typeface="Times New Roman" charset="0"/>
              </a:rPr>
              <a:t>found in up to 70% of </a:t>
            </a:r>
            <a:r>
              <a:rPr lang="en-US" b="0" dirty="0" err="1" smtClean="0">
                <a:latin typeface="Times New Roman" charset="0"/>
                <a:cs typeface="Times New Roman" charset="0"/>
              </a:rPr>
              <a:t>anogenital</a:t>
            </a:r>
            <a:r>
              <a:rPr lang="en-US" b="0" dirty="0" smtClean="0">
                <a:latin typeface="Times New Roman" charset="0"/>
                <a:cs typeface="Times New Roman" charset="0"/>
              </a:rPr>
              <a:t> cancers</a:t>
            </a:r>
          </a:p>
          <a:p>
            <a:pPr eaLnBrk="1" hangingPunct="1">
              <a:lnSpc>
                <a:spcPct val="90000"/>
              </a:lnSpc>
              <a:buFontTx/>
              <a:buNone/>
              <a:defRPr/>
            </a:pPr>
            <a:endParaRPr lang="en-US" sz="2800" dirty="0" smtClean="0">
              <a:latin typeface="Times New Roman" charset="0"/>
              <a:cs typeface="Times New Roman" charset="0"/>
            </a:endParaRPr>
          </a:p>
          <a:p>
            <a:pPr marL="0" lvl="1" indent="0" eaLnBrk="1" hangingPunct="1">
              <a:defRPr/>
            </a:pPr>
            <a:r>
              <a:rPr lang="en-US" sz="2400" dirty="0" smtClean="0">
                <a:latin typeface="Times New Roman" charset="0"/>
                <a:cs typeface="Times New Roman" charset="0"/>
              </a:rPr>
              <a:t> The Advisory Committee on Immunization Practices (ACIP) </a:t>
            </a:r>
          </a:p>
          <a:p>
            <a:pPr marL="0" lvl="1" indent="0" eaLnBrk="1" hangingPunct="1">
              <a:buFontTx/>
              <a:buNone/>
              <a:defRPr/>
            </a:pPr>
            <a:r>
              <a:rPr lang="en-US" sz="2400" dirty="0" smtClean="0">
                <a:latin typeface="Times New Roman" charset="0"/>
                <a:cs typeface="Times New Roman" charset="0"/>
              </a:rPr>
              <a:t>   guidelines have added information that MSM have a high </a:t>
            </a:r>
          </a:p>
          <a:p>
            <a:pPr marL="0" lvl="1" indent="0" eaLnBrk="1" hangingPunct="1">
              <a:buFontTx/>
              <a:buNone/>
              <a:defRPr/>
            </a:pPr>
            <a:r>
              <a:rPr lang="en-US" sz="2400" dirty="0" smtClean="0">
                <a:latin typeface="Times New Roman" charset="0"/>
                <a:cs typeface="Times New Roman" charset="0"/>
              </a:rPr>
              <a:t>   incidence of HPV types 6/11/16 and 18, but are cautious in </a:t>
            </a:r>
          </a:p>
          <a:p>
            <a:pPr marL="0" lvl="1" indent="0" eaLnBrk="1" hangingPunct="1">
              <a:buFontTx/>
              <a:buNone/>
              <a:defRPr/>
            </a:pPr>
            <a:r>
              <a:rPr lang="en-US" sz="2400" dirty="0" smtClean="0">
                <a:latin typeface="Times New Roman" charset="0"/>
                <a:cs typeface="Times New Roman" charset="0"/>
              </a:rPr>
              <a:t>   recommendations regarding vaccination in this group (FDA </a:t>
            </a:r>
          </a:p>
          <a:p>
            <a:pPr marL="0" lvl="1" indent="0" eaLnBrk="1" hangingPunct="1">
              <a:buFontTx/>
              <a:buNone/>
              <a:defRPr/>
            </a:pPr>
            <a:r>
              <a:rPr lang="en-US" sz="2400" dirty="0" smtClean="0">
                <a:latin typeface="Times New Roman" charset="0"/>
                <a:cs typeface="Times New Roman" charset="0"/>
              </a:rPr>
              <a:t>   Licensure, 2010).   </a:t>
            </a:r>
          </a:p>
          <a:p>
            <a:pPr eaLnBrk="1" hangingPunct="1">
              <a:defRPr/>
            </a:pP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Literature Review: HPV Knowledge Studies in Males</a:t>
            </a:r>
          </a:p>
        </p:txBody>
      </p:sp>
      <p:sp>
        <p:nvSpPr>
          <p:cNvPr id="8195" name="Rectangle 3"/>
          <p:cNvSpPr>
            <a:spLocks noGrp="1" noChangeArrowheads="1"/>
          </p:cNvSpPr>
          <p:nvPr>
            <p:ph type="body" idx="4294967295"/>
          </p:nvPr>
        </p:nvSpPr>
        <p:spPr>
          <a:xfrm>
            <a:off x="228600" y="1295400"/>
            <a:ext cx="8686800" cy="4953000"/>
          </a:xfrm>
        </p:spPr>
        <p:txBody>
          <a:bodyPr/>
          <a:lstStyle/>
          <a:p>
            <a:pPr eaLnBrk="1" hangingPunct="1">
              <a:defRPr/>
            </a:pPr>
            <a:endParaRPr lang="en-US" sz="2000" b="0" dirty="0">
              <a:latin typeface="Times New Roman" pitchFamily="18" charset="0"/>
              <a:cs typeface="+mn-cs"/>
            </a:endParaRPr>
          </a:p>
          <a:p>
            <a:pPr eaLnBrk="1" hangingPunct="1">
              <a:defRPr/>
            </a:pPr>
            <a:r>
              <a:rPr lang="en-US" sz="2000" b="0" dirty="0">
                <a:latin typeface="Times New Roman" pitchFamily="18" charset="0"/>
                <a:cs typeface="+mn-cs"/>
              </a:rPr>
              <a:t>Men feel they have a lower risk for contracting STIs in risky sexual situations</a:t>
            </a:r>
          </a:p>
          <a:p>
            <a:pPr eaLnBrk="1" hangingPunct="1">
              <a:defRPr/>
            </a:pPr>
            <a:endParaRPr lang="en-US" sz="2000" b="0" dirty="0">
              <a:latin typeface="Times New Roman" pitchFamily="18" charset="0"/>
              <a:cs typeface="+mn-cs"/>
            </a:endParaRPr>
          </a:p>
          <a:p>
            <a:pPr eaLnBrk="1" hangingPunct="1">
              <a:defRPr/>
            </a:pPr>
            <a:r>
              <a:rPr lang="en-US" sz="2000" b="0" dirty="0">
                <a:latin typeface="Times New Roman" pitchFamily="18" charset="0"/>
                <a:cs typeface="+mn-cs"/>
              </a:rPr>
              <a:t>Men have also consistently demonstrated a lower level of knowledge about HPV than women</a:t>
            </a:r>
          </a:p>
          <a:p>
            <a:pPr eaLnBrk="1" hangingPunct="1">
              <a:defRPr/>
            </a:pPr>
            <a:endParaRPr lang="en-US" sz="2000" b="0" dirty="0">
              <a:latin typeface="Times New Roman" pitchFamily="18" charset="0"/>
              <a:cs typeface="+mn-cs"/>
            </a:endParaRPr>
          </a:p>
          <a:p>
            <a:pPr eaLnBrk="1" hangingPunct="1">
              <a:defRPr/>
            </a:pPr>
            <a:r>
              <a:rPr lang="en-US" sz="2000" b="0" dirty="0">
                <a:latin typeface="Times New Roman" pitchFamily="18" charset="0"/>
                <a:cs typeface="+mn-cs"/>
              </a:rPr>
              <a:t>Few studies have attempted to assess the knowledge base of MSM regarding HPV and their potential as </a:t>
            </a:r>
            <a:r>
              <a:rPr lang="en-US" sz="2000" b="0" dirty="0" smtClean="0">
                <a:latin typeface="Times New Roman" pitchFamily="18" charset="0"/>
                <a:cs typeface="+mn-cs"/>
              </a:rPr>
              <a:t>carriers </a:t>
            </a:r>
            <a:r>
              <a:rPr lang="en-US" sz="2000" b="0" dirty="0">
                <a:latin typeface="Times New Roman" pitchFamily="18" charset="0"/>
                <a:cs typeface="+mn-cs"/>
              </a:rPr>
              <a:t>of this STI</a:t>
            </a:r>
          </a:p>
          <a:p>
            <a:pPr marL="0" indent="0" eaLnBrk="1" hangingPunct="1">
              <a:buFontTx/>
              <a:buNone/>
              <a:defRPr/>
            </a:pPr>
            <a:r>
              <a:rPr lang="en-US" sz="2000" b="0" dirty="0">
                <a:latin typeface="Times New Roman" pitchFamily="18" charset="0"/>
                <a:cs typeface="+mn-cs"/>
              </a:rPr>
              <a:t> </a:t>
            </a:r>
          </a:p>
          <a:p>
            <a:pPr eaLnBrk="1" hangingPunct="1">
              <a:defRPr/>
            </a:pPr>
            <a:r>
              <a:rPr lang="en-US" sz="2000" b="0" dirty="0">
                <a:latin typeface="Times New Roman" pitchFamily="18" charset="0"/>
                <a:cs typeface="+mn-cs"/>
              </a:rPr>
              <a:t>Very little inquiry has been devoted to assessing the knowledge level of MSM regarding HPV, </a:t>
            </a:r>
            <a:r>
              <a:rPr lang="en-US" sz="2000" b="0" dirty="0" err="1">
                <a:latin typeface="Times New Roman" pitchFamily="18" charset="0"/>
                <a:cs typeface="+mn-cs"/>
              </a:rPr>
              <a:t>anorectal</a:t>
            </a:r>
            <a:r>
              <a:rPr lang="en-US" sz="2000" b="0" dirty="0">
                <a:latin typeface="Times New Roman" pitchFamily="18" charset="0"/>
                <a:cs typeface="+mn-cs"/>
              </a:rPr>
              <a:t> carcinoma, and </a:t>
            </a:r>
            <a:r>
              <a:rPr lang="en-US" sz="2000" b="0" dirty="0" err="1">
                <a:latin typeface="Times New Roman" pitchFamily="18" charset="0"/>
                <a:cs typeface="+mn-cs"/>
              </a:rPr>
              <a:t>anorectal</a:t>
            </a:r>
            <a:r>
              <a:rPr lang="en-US" sz="2000" b="0" dirty="0">
                <a:latin typeface="Times New Roman" pitchFamily="18" charset="0"/>
                <a:cs typeface="+mn-cs"/>
              </a:rPr>
              <a:t> carcinoma screening</a:t>
            </a:r>
          </a:p>
          <a:p>
            <a:pPr eaLnBrk="1" hangingPunct="1">
              <a:defRPr/>
            </a:pPr>
            <a:endParaRPr lang="en-US" sz="2000" b="0" dirty="0">
              <a:latin typeface="Times New Roman" pitchFamily="18" charset="0"/>
              <a:cs typeface="+mn-cs"/>
            </a:endParaRPr>
          </a:p>
          <a:p>
            <a:pPr eaLnBrk="1" hangingPunct="1">
              <a:defRPr/>
            </a:pPr>
            <a:endParaRPr lang="en-US" sz="2000" b="0" dirty="0">
              <a:latin typeface="Times New Roman" pitchFamily="18" charset="0"/>
              <a:cs typeface="+mn-cs"/>
            </a:endParaRPr>
          </a:p>
          <a:p>
            <a:pPr eaLnBrk="1" hangingPunct="1">
              <a:defRPr/>
            </a:pPr>
            <a:endParaRPr lang="en-US" sz="2000" b="0" dirty="0">
              <a:latin typeface="Times New Roman" pitchFamily="18" charset="0"/>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eaLnBrk="1" hangingPunct="1"/>
            <a:r>
              <a:rPr lang="en-US" dirty="0">
                <a:latin typeface="Times New Roman" charset="0"/>
                <a:ea typeface="ＭＳ Ｐゴシック" charset="0"/>
              </a:rPr>
              <a:t>HPV Knowledge In MSM Population</a:t>
            </a:r>
          </a:p>
        </p:txBody>
      </p:sp>
      <p:sp>
        <p:nvSpPr>
          <p:cNvPr id="379907" name="Rectangle 3"/>
          <p:cNvSpPr>
            <a:spLocks noGrp="1" noChangeArrowheads="1"/>
          </p:cNvSpPr>
          <p:nvPr>
            <p:ph type="body" idx="4294967295"/>
          </p:nvPr>
        </p:nvSpPr>
        <p:spPr>
          <a:xfrm>
            <a:off x="228600" y="1371600"/>
            <a:ext cx="8610600" cy="4800600"/>
          </a:xfrm>
        </p:spPr>
        <p:txBody>
          <a:bodyPr/>
          <a:lstStyle/>
          <a:p>
            <a:pPr eaLnBrk="1" hangingPunct="1">
              <a:defRPr/>
            </a:pPr>
            <a:r>
              <a:rPr lang="en-US" b="0" dirty="0" smtClean="0">
                <a:latin typeface="Times New Roman" charset="0"/>
                <a:cs typeface="+mn-cs"/>
              </a:rPr>
              <a:t>The knowledge level of MSM regarding HPV infection and its impact on them has been found to be low ( Pitts, Fox, Willis, &amp; Anderson, 2007). </a:t>
            </a:r>
          </a:p>
          <a:p>
            <a:pPr eaLnBrk="1" hangingPunct="1">
              <a:defRPr/>
            </a:pPr>
            <a:r>
              <a:rPr lang="en-US" b="0" dirty="0" smtClean="0">
                <a:latin typeface="Times New Roman" charset="0"/>
                <a:cs typeface="+mn-cs"/>
              </a:rPr>
              <a:t>Gay men do have more of an awareness of HPV and the need for anal pap testing than bisexual men and are more likely to have disclosed their sexual orientation to their providers (Reed, Reiter, Smith, </a:t>
            </a:r>
            <a:r>
              <a:rPr lang="en-US" b="0" dirty="0" err="1" smtClean="0">
                <a:latin typeface="Times New Roman" charset="0"/>
                <a:cs typeface="+mn-cs"/>
              </a:rPr>
              <a:t>Palefsky</a:t>
            </a:r>
            <a:r>
              <a:rPr lang="en-US" b="0" dirty="0" smtClean="0">
                <a:latin typeface="Times New Roman" charset="0"/>
                <a:cs typeface="+mn-cs"/>
              </a:rPr>
              <a:t>, &amp; Brewer, 2010).  </a:t>
            </a:r>
          </a:p>
          <a:p>
            <a:pPr eaLnBrk="1" hangingPunct="1">
              <a:defRPr/>
            </a:pPr>
            <a:r>
              <a:rPr lang="en-US" b="0" dirty="0" smtClean="0">
                <a:latin typeface="Times New Roman" charset="0"/>
                <a:cs typeface="+mn-cs"/>
              </a:rPr>
              <a:t>HIV status appears to have a small positive impact on awareness and beliefs about HPV in MSM (Pitts et al., 2007; Reed et al., 2010) : </a:t>
            </a:r>
          </a:p>
        </p:txBody>
      </p:sp>
      <p:pic>
        <p:nvPicPr>
          <p:cNvPr id="2150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 y="4940300"/>
            <a:ext cx="3098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GS_PowerPoint_template">
  <a:themeElements>
    <a:clrScheme name="GS_PowerPoint_template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GS_PowerPoint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bg2"/>
            </a:solidFill>
            <a:effectLst/>
            <a:latin typeface="Times New Roman"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Char char="•"/>
          <a:tabLst/>
          <a:defRPr kumimoji="0" lang="en-US" sz="2400" b="0" i="0" u="none" strike="noStrike" cap="none" normalizeH="0" baseline="0">
            <a:ln>
              <a:noFill/>
            </a:ln>
            <a:solidFill>
              <a:schemeClr val="bg2"/>
            </a:solidFill>
            <a:effectLst/>
            <a:latin typeface="Times New Roman" charset="0"/>
            <a:ea typeface="ＭＳ Ｐゴシック" charset="0"/>
          </a:defRPr>
        </a:defPPr>
      </a:lstStyle>
    </a:lnDef>
  </a:objectDefaults>
  <a:extraClrSchemeLst>
    <a:extraClrScheme>
      <a:clrScheme name="GS_PowerPoint_template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GS_PowerPoint_template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GS_PowerPoint_template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GS_PowerPoint_template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GS_PowerPoint_template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GS_PowerPoint_template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H:\Publications\_Forms &amp; Files\GS_PowerPoint_template.pot</Template>
  <TotalTime>8953</TotalTime>
  <Words>4183</Words>
  <Application>Microsoft Macintosh PowerPoint</Application>
  <PresentationFormat>On-screen Show (4:3)</PresentationFormat>
  <Paragraphs>395</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GS_PowerPoint_template</vt:lpstr>
      <vt:lpstr>                                   </vt:lpstr>
      <vt:lpstr>Introduction</vt:lpstr>
      <vt:lpstr>Role of HPV in Development of Anal Dysplasia</vt:lpstr>
      <vt:lpstr>Question</vt:lpstr>
      <vt:lpstr>Prevalence of HPV in Male Population</vt:lpstr>
      <vt:lpstr>Public Transmission of HPV Knowledge</vt:lpstr>
      <vt:lpstr>HPV Types &amp; ACIP Recommendations       2010</vt:lpstr>
      <vt:lpstr>Literature Review: HPV Knowledge Studies in Males</vt:lpstr>
      <vt:lpstr>HPV Knowledge In MSM Population</vt:lpstr>
      <vt:lpstr>Problem Identification</vt:lpstr>
      <vt:lpstr>Anal Pap Screening</vt:lpstr>
      <vt:lpstr>AnoRectal Condyloma / LSIL 1</vt:lpstr>
      <vt:lpstr>Literature Review: Screening Knowledge</vt:lpstr>
      <vt:lpstr>MSM Anorectal Screening Knowledge</vt:lpstr>
      <vt:lpstr>Literature Review:  Screening Knowledge</vt:lpstr>
      <vt:lpstr>PowerPoint Presentation</vt:lpstr>
      <vt:lpstr>PowerPoint Presentation</vt:lpstr>
      <vt:lpstr>Literature Review: Provider Role</vt:lpstr>
      <vt:lpstr>Purpose of Study</vt:lpstr>
      <vt:lpstr>Research Questions</vt:lpstr>
      <vt:lpstr>Methods</vt:lpstr>
      <vt:lpstr>Methods</vt:lpstr>
      <vt:lpstr>Data Analysis</vt:lpstr>
      <vt:lpstr>Results</vt:lpstr>
      <vt:lpstr>Results:  Research Questions</vt:lpstr>
      <vt:lpstr>Discussion</vt:lpstr>
      <vt:lpstr>Discussion</vt:lpstr>
      <vt:lpstr>Discussion</vt:lpstr>
      <vt:lpstr>Discussion: Providers</vt:lpstr>
      <vt:lpstr>Discussion: Public Health</vt:lpstr>
      <vt:lpstr>Future Research and Nursing Education</vt:lpstr>
      <vt:lpstr>Limitations</vt:lpstr>
      <vt:lpstr>Clinical Considerations</vt:lpstr>
      <vt:lpstr>Clinical Considerations</vt:lpstr>
      <vt:lpstr>Summary and Conclusions</vt:lpstr>
      <vt:lpstr>Summary and Conclusions</vt:lpstr>
      <vt:lpstr>Acknowledgements</vt:lpstr>
      <vt:lpstr>                                   </vt:lpstr>
    </vt:vector>
  </TitlesOfParts>
  <Company>University of Central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Here</dc:title>
  <dc:creator>trjones</dc:creator>
  <cp:lastModifiedBy>Christopher Blackwell</cp:lastModifiedBy>
  <cp:revision>111</cp:revision>
  <cp:lastPrinted>1601-01-01T00:00:00Z</cp:lastPrinted>
  <dcterms:created xsi:type="dcterms:W3CDTF">2003-09-09T13:31:27Z</dcterms:created>
  <dcterms:modified xsi:type="dcterms:W3CDTF">2011-08-10T06:39:43Z</dcterms:modified>
</cp:coreProperties>
</file>