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43"/>
  </p:notesMasterIdLst>
  <p:handoutMasterIdLst>
    <p:handoutMasterId r:id="rId44"/>
  </p:handoutMasterIdLst>
  <p:sldIdLst>
    <p:sldId id="473" r:id="rId2"/>
    <p:sldId id="477" r:id="rId3"/>
    <p:sldId id="478" r:id="rId4"/>
    <p:sldId id="479" r:id="rId5"/>
    <p:sldId id="480" r:id="rId6"/>
    <p:sldId id="481" r:id="rId7"/>
    <p:sldId id="482" r:id="rId8"/>
    <p:sldId id="483" r:id="rId9"/>
    <p:sldId id="484" r:id="rId10"/>
    <p:sldId id="487" r:id="rId11"/>
    <p:sldId id="489" r:id="rId12"/>
    <p:sldId id="490" r:id="rId13"/>
    <p:sldId id="485" r:id="rId14"/>
    <p:sldId id="491" r:id="rId15"/>
    <p:sldId id="492" r:id="rId16"/>
    <p:sldId id="493" r:id="rId17"/>
    <p:sldId id="494" r:id="rId18"/>
    <p:sldId id="495" r:id="rId19"/>
    <p:sldId id="496" r:id="rId20"/>
    <p:sldId id="497" r:id="rId21"/>
    <p:sldId id="498" r:id="rId22"/>
    <p:sldId id="499" r:id="rId23"/>
    <p:sldId id="500" r:id="rId24"/>
    <p:sldId id="501" r:id="rId25"/>
    <p:sldId id="502" r:id="rId26"/>
    <p:sldId id="503" r:id="rId27"/>
    <p:sldId id="504" r:id="rId28"/>
    <p:sldId id="505" r:id="rId29"/>
    <p:sldId id="506" r:id="rId30"/>
    <p:sldId id="507" r:id="rId31"/>
    <p:sldId id="508" r:id="rId32"/>
    <p:sldId id="510" r:id="rId33"/>
    <p:sldId id="511" r:id="rId34"/>
    <p:sldId id="512" r:id="rId35"/>
    <p:sldId id="513" r:id="rId36"/>
    <p:sldId id="514" r:id="rId37"/>
    <p:sldId id="509" r:id="rId38"/>
    <p:sldId id="515" r:id="rId39"/>
    <p:sldId id="516" r:id="rId40"/>
    <p:sldId id="517" r:id="rId41"/>
    <p:sldId id="476" r:id="rId42"/>
  </p:sldIdLst>
  <p:sldSz cx="9144000" cy="6858000" type="screen4x3"/>
  <p:notesSz cx="6881813" cy="9296400"/>
  <p:defaultTextStyle>
    <a:defPPr>
      <a:defRPr lang="en-US"/>
    </a:defPPr>
    <a:lvl1pPr algn="ctr" rtl="0" fontAlgn="base">
      <a:spcBef>
        <a:spcPct val="20000"/>
      </a:spcBef>
      <a:spcAft>
        <a:spcPct val="0"/>
      </a:spcAft>
      <a:buChar char="•"/>
      <a:defRPr sz="2400" kern="1200">
        <a:solidFill>
          <a:schemeClr val="bg2"/>
        </a:solidFill>
        <a:latin typeface="Times New Roman" charset="0"/>
        <a:ea typeface="ＭＳ Ｐゴシック" charset="0"/>
        <a:cs typeface="ＭＳ Ｐゴシック" charset="0"/>
      </a:defRPr>
    </a:lvl1pPr>
    <a:lvl2pPr marL="457200" algn="ctr" rtl="0" fontAlgn="base">
      <a:spcBef>
        <a:spcPct val="20000"/>
      </a:spcBef>
      <a:spcAft>
        <a:spcPct val="0"/>
      </a:spcAft>
      <a:buChar char="•"/>
      <a:defRPr sz="2400" kern="1200">
        <a:solidFill>
          <a:schemeClr val="bg2"/>
        </a:solidFill>
        <a:latin typeface="Times New Roman" charset="0"/>
        <a:ea typeface="ＭＳ Ｐゴシック" charset="0"/>
        <a:cs typeface="ＭＳ Ｐゴシック" charset="0"/>
      </a:defRPr>
    </a:lvl2pPr>
    <a:lvl3pPr marL="914400" algn="ctr" rtl="0" fontAlgn="base">
      <a:spcBef>
        <a:spcPct val="20000"/>
      </a:spcBef>
      <a:spcAft>
        <a:spcPct val="0"/>
      </a:spcAft>
      <a:buChar char="•"/>
      <a:defRPr sz="2400" kern="1200">
        <a:solidFill>
          <a:schemeClr val="bg2"/>
        </a:solidFill>
        <a:latin typeface="Times New Roman" charset="0"/>
        <a:ea typeface="ＭＳ Ｐゴシック" charset="0"/>
        <a:cs typeface="ＭＳ Ｐゴシック" charset="0"/>
      </a:defRPr>
    </a:lvl3pPr>
    <a:lvl4pPr marL="1371600" algn="ctr" rtl="0" fontAlgn="base">
      <a:spcBef>
        <a:spcPct val="20000"/>
      </a:spcBef>
      <a:spcAft>
        <a:spcPct val="0"/>
      </a:spcAft>
      <a:buChar char="•"/>
      <a:defRPr sz="2400" kern="1200">
        <a:solidFill>
          <a:schemeClr val="bg2"/>
        </a:solidFill>
        <a:latin typeface="Times New Roman" charset="0"/>
        <a:ea typeface="ＭＳ Ｐゴシック" charset="0"/>
        <a:cs typeface="ＭＳ Ｐゴシック" charset="0"/>
      </a:defRPr>
    </a:lvl4pPr>
    <a:lvl5pPr marL="1828800" algn="ctr" rtl="0" fontAlgn="base">
      <a:spcBef>
        <a:spcPct val="20000"/>
      </a:spcBef>
      <a:spcAft>
        <a:spcPct val="0"/>
      </a:spcAft>
      <a:buChar char="•"/>
      <a:defRPr sz="2400" kern="1200">
        <a:solidFill>
          <a:schemeClr val="bg2"/>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bg2"/>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bg2"/>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bg2"/>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bg2"/>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48830"/>
    <a:srgbClr val="06C044"/>
    <a:srgbClr val="0CBE08"/>
    <a:srgbClr val="FFCC66"/>
    <a:srgbClr val="FFFFF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608" y="-8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76" y="-78"/>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l" defTabSz="908050">
              <a:spcBef>
                <a:spcPct val="0"/>
              </a:spcBef>
              <a:buFontTx/>
              <a:buNone/>
              <a:defRPr sz="1200">
                <a:solidFill>
                  <a:schemeClr val="tx1"/>
                </a:solidFill>
                <a:cs typeface="+mn-cs"/>
              </a:defRPr>
            </a:lvl1pPr>
          </a:lstStyle>
          <a:p>
            <a:pPr>
              <a:defRPr/>
            </a:pPr>
            <a:r>
              <a:rPr lang="en-US"/>
              <a:t>Workshop Handouts	</a:t>
            </a:r>
          </a:p>
        </p:txBody>
      </p:sp>
      <p:sp>
        <p:nvSpPr>
          <p:cNvPr id="35843" name="Rectangle 3"/>
          <p:cNvSpPr>
            <a:spLocks noGrp="1" noChangeArrowheads="1"/>
          </p:cNvSpPr>
          <p:nvPr>
            <p:ph type="dt" sz="quarter" idx="1"/>
          </p:nvPr>
        </p:nvSpPr>
        <p:spPr bwMode="auto">
          <a:xfrm>
            <a:off x="389890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r" defTabSz="908050">
              <a:spcBef>
                <a:spcPct val="0"/>
              </a:spcBef>
              <a:buFontTx/>
              <a:buNone/>
              <a:defRPr sz="1200">
                <a:solidFill>
                  <a:schemeClr val="tx1"/>
                </a:solidFill>
                <a:cs typeface="+mn-cs"/>
              </a:defRPr>
            </a:lvl1pPr>
          </a:lstStyle>
          <a:p>
            <a:pPr>
              <a:defRPr/>
            </a:pPr>
            <a:r>
              <a:rPr lang="en-US"/>
              <a:t>October 27, 2005</a:t>
            </a:r>
          </a:p>
        </p:txBody>
      </p:sp>
      <p:sp>
        <p:nvSpPr>
          <p:cNvPr id="35844" name="Rectangle 4"/>
          <p:cNvSpPr>
            <a:spLocks noGrp="1" noChangeArrowheads="1"/>
          </p:cNvSpPr>
          <p:nvPr>
            <p:ph type="ftr" sz="quarter" idx="2"/>
          </p:nvPr>
        </p:nvSpPr>
        <p:spPr bwMode="auto">
          <a:xfrm>
            <a:off x="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l" defTabSz="908050">
              <a:spcBef>
                <a:spcPct val="0"/>
              </a:spcBef>
              <a:buFontTx/>
              <a:buNone/>
              <a:defRPr sz="1200">
                <a:solidFill>
                  <a:schemeClr val="tx1"/>
                </a:solidFill>
                <a:cs typeface="+mn-cs"/>
              </a:defRPr>
            </a:lvl1pPr>
          </a:lstStyle>
          <a:p>
            <a:pPr>
              <a:defRPr/>
            </a:pPr>
            <a:r>
              <a:rPr lang="en-US"/>
              <a:t>Division of Graduate Studies</a:t>
            </a:r>
          </a:p>
        </p:txBody>
      </p:sp>
      <p:sp>
        <p:nvSpPr>
          <p:cNvPr id="35845" name="Rectangle 5"/>
          <p:cNvSpPr>
            <a:spLocks noGrp="1" noChangeArrowheads="1"/>
          </p:cNvSpPr>
          <p:nvPr>
            <p:ph type="sldNum" sz="quarter" idx="3"/>
          </p:nvPr>
        </p:nvSpPr>
        <p:spPr bwMode="auto">
          <a:xfrm>
            <a:off x="389890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r" defTabSz="908050">
              <a:spcBef>
                <a:spcPct val="0"/>
              </a:spcBef>
              <a:buFontTx/>
              <a:buNone/>
              <a:defRPr sz="1200">
                <a:solidFill>
                  <a:schemeClr val="tx1"/>
                </a:solidFill>
                <a:cs typeface="+mn-cs"/>
              </a:defRPr>
            </a:lvl1pPr>
          </a:lstStyle>
          <a:p>
            <a:pPr>
              <a:defRPr/>
            </a:pPr>
            <a:r>
              <a:rPr lang="en-US"/>
              <a:t>Page </a:t>
            </a:r>
            <a:fld id="{657CA38C-522C-7F4B-81C9-0614B813624E}" type="slidenum">
              <a:rPr lang="en-US"/>
              <a:pPr>
                <a:defRPr/>
              </a:pPr>
              <a:t>‹#›</a:t>
            </a:fld>
            <a:endParaRPr lang="en-US"/>
          </a:p>
        </p:txBody>
      </p:sp>
    </p:spTree>
    <p:extLst>
      <p:ext uri="{BB962C8B-B14F-4D97-AF65-F5344CB8AC3E}">
        <p14:creationId xmlns:p14="http://schemas.microsoft.com/office/powerpoint/2010/main" val="1828020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l" defTabSz="908050">
              <a:spcBef>
                <a:spcPct val="0"/>
              </a:spcBef>
              <a:buFontTx/>
              <a:buNone/>
              <a:defRPr sz="1200">
                <a:solidFill>
                  <a:schemeClr val="tx1"/>
                </a:solidFill>
                <a:cs typeface="+mn-cs"/>
              </a:defRPr>
            </a:lvl1pPr>
          </a:lstStyle>
          <a:p>
            <a:pPr>
              <a:defRPr/>
            </a:pPr>
            <a:endParaRPr lang="en-US"/>
          </a:p>
        </p:txBody>
      </p:sp>
      <p:sp>
        <p:nvSpPr>
          <p:cNvPr id="27651" name="Rectangle 3"/>
          <p:cNvSpPr>
            <a:spLocks noGrp="1" noChangeArrowheads="1"/>
          </p:cNvSpPr>
          <p:nvPr>
            <p:ph type="dt" idx="1"/>
          </p:nvPr>
        </p:nvSpPr>
        <p:spPr bwMode="auto">
          <a:xfrm>
            <a:off x="389890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r" defTabSz="908050">
              <a:spcBef>
                <a:spcPct val="0"/>
              </a:spcBef>
              <a:buFontTx/>
              <a:buNone/>
              <a:defRPr sz="1200">
                <a:solidFill>
                  <a:schemeClr val="tx1"/>
                </a:solidFill>
                <a:cs typeface="+mn-cs"/>
              </a:defRPr>
            </a:lvl1pPr>
          </a:lstStyle>
          <a:p>
            <a:pPr>
              <a:defRPr/>
            </a:pPr>
            <a:r>
              <a:rPr lang="en-US"/>
              <a:t>October 27, 2005</a:t>
            </a:r>
          </a:p>
        </p:txBody>
      </p:sp>
      <p:sp>
        <p:nvSpPr>
          <p:cNvPr id="27652" name="Rectangle 4"/>
          <p:cNvSpPr>
            <a:spLocks noGrp="1" noRot="1" noChangeAspect="1" noChangeArrowheads="1" noTextEdit="1"/>
          </p:cNvSpPr>
          <p:nvPr>
            <p:ph type="sldImg" idx="2"/>
          </p:nvPr>
        </p:nvSpPr>
        <p:spPr bwMode="auto">
          <a:xfrm>
            <a:off x="1117600" y="696913"/>
            <a:ext cx="4649788" cy="348773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919163" y="4416425"/>
            <a:ext cx="5043487"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l" defTabSz="908050">
              <a:spcBef>
                <a:spcPct val="0"/>
              </a:spcBef>
              <a:buFontTx/>
              <a:buNone/>
              <a:defRPr sz="1200">
                <a:solidFill>
                  <a:schemeClr val="tx1"/>
                </a:solidFill>
                <a:cs typeface="+mn-cs"/>
              </a:defRPr>
            </a:lvl1pPr>
          </a:lstStyle>
          <a:p>
            <a:pPr>
              <a:defRPr/>
            </a:pPr>
            <a:endParaRPr lang="en-US"/>
          </a:p>
        </p:txBody>
      </p:sp>
      <p:sp>
        <p:nvSpPr>
          <p:cNvPr id="27655" name="Rectangle 7"/>
          <p:cNvSpPr>
            <a:spLocks noGrp="1" noChangeArrowheads="1"/>
          </p:cNvSpPr>
          <p:nvPr>
            <p:ph type="sldNum" sz="quarter" idx="5"/>
          </p:nvPr>
        </p:nvSpPr>
        <p:spPr bwMode="auto">
          <a:xfrm>
            <a:off x="389890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r" defTabSz="908050">
              <a:spcBef>
                <a:spcPct val="0"/>
              </a:spcBef>
              <a:buFontTx/>
              <a:buNone/>
              <a:defRPr sz="1200">
                <a:solidFill>
                  <a:schemeClr val="tx1"/>
                </a:solidFill>
                <a:cs typeface="+mn-cs"/>
              </a:defRPr>
            </a:lvl1pPr>
          </a:lstStyle>
          <a:p>
            <a:pPr>
              <a:defRPr/>
            </a:pPr>
            <a:fld id="{4F2028B3-011F-394A-BEED-55AA6BFB1D35}" type="slidenum">
              <a:rPr lang="en-US"/>
              <a:pPr>
                <a:defRPr/>
              </a:pPr>
              <a:t>‹#›</a:t>
            </a:fld>
            <a:endParaRPr lang="en-US"/>
          </a:p>
        </p:txBody>
      </p:sp>
    </p:spTree>
    <p:extLst>
      <p:ext uri="{BB962C8B-B14F-4D97-AF65-F5344CB8AC3E}">
        <p14:creationId xmlns:p14="http://schemas.microsoft.com/office/powerpoint/2010/main" val="391915120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sz="quarter" idx="1"/>
          </p:nvPr>
        </p:nvSpPr>
        <p:spPr/>
        <p:txBody>
          <a:bodyPr/>
          <a:lstStyle/>
          <a:p>
            <a:pPr>
              <a:defRPr/>
            </a:pPr>
            <a:r>
              <a:rPr lang="en-US"/>
              <a:t>October 27, 2005</a:t>
            </a:r>
          </a:p>
        </p:txBody>
      </p:sp>
      <p:sp>
        <p:nvSpPr>
          <p:cNvPr id="6" name="Rectangle 7"/>
          <p:cNvSpPr>
            <a:spLocks noGrp="1" noChangeArrowheads="1"/>
          </p:cNvSpPr>
          <p:nvPr>
            <p:ph type="sldNum" sz="quarter" idx="5"/>
          </p:nvPr>
        </p:nvSpPr>
        <p:spPr/>
        <p:txBody>
          <a:bodyPr/>
          <a:lstStyle/>
          <a:p>
            <a:pPr>
              <a:defRPr/>
            </a:pPr>
            <a:fld id="{E7DA5B4A-0C1D-9A4C-BCEA-DE338A87FC78}" type="slidenum">
              <a:rPr lang="en-US"/>
              <a:pPr>
                <a:defRPr/>
              </a:pPr>
              <a:t>1</a:t>
            </a:fld>
            <a:endParaRPr lang="en-US"/>
          </a:p>
        </p:txBody>
      </p:sp>
      <p:sp>
        <p:nvSpPr>
          <p:cNvPr id="309250" name="Rectangle 2"/>
          <p:cNvSpPr>
            <a:spLocks noGrp="1" noRot="1" noChangeAspect="1" noChangeArrowheads="1" noTextEdit="1"/>
          </p:cNvSpPr>
          <p:nvPr>
            <p:ph type="sldImg"/>
          </p:nvPr>
        </p:nvSpPr>
        <p:spPr>
          <a:xfrm>
            <a:off x="1120775" y="696913"/>
            <a:ext cx="4648200" cy="3486150"/>
          </a:xfrm>
          <a:ln/>
          <a:extLst>
            <a:ext uri="{FAA26D3D-D897-4be2-8F04-BA451C77F1D7}">
              <ma14:placeholderFlag xmlns:ma14="http://schemas.microsoft.com/office/mac/drawingml/2011/main" val="1"/>
            </a:ext>
          </a:extLst>
        </p:spPr>
      </p:sp>
      <p:sp>
        <p:nvSpPr>
          <p:cNvPr id="309251" name="Rectangle 3"/>
          <p:cNvSpPr>
            <a:spLocks noGrp="1" noChangeArrowheads="1"/>
          </p:cNvSpPr>
          <p:nvPr>
            <p:ph type="body" idx="1"/>
          </p:nvPr>
        </p:nvSpPr>
        <p:spPr>
          <a:xfrm>
            <a:off x="920750" y="4414838"/>
            <a:ext cx="5040313" cy="4184650"/>
          </a:xfrm>
        </p:spPr>
        <p:txBody>
          <a:bodyPr lIns="89224" tIns="44611" rIns="89224" bIns="44611"/>
          <a:lstStyle/>
          <a:p>
            <a:pPr>
              <a:defRPr/>
            </a:pPr>
            <a:endParaRPr lang="en-US"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sz="quarter" idx="1"/>
          </p:nvPr>
        </p:nvSpPr>
        <p:spPr/>
        <p:txBody>
          <a:bodyPr/>
          <a:lstStyle/>
          <a:p>
            <a:pPr>
              <a:defRPr/>
            </a:pPr>
            <a:r>
              <a:rPr lang="en-US"/>
              <a:t>October 27, 2005</a:t>
            </a:r>
          </a:p>
        </p:txBody>
      </p:sp>
      <p:sp>
        <p:nvSpPr>
          <p:cNvPr id="6" name="Rectangle 7"/>
          <p:cNvSpPr>
            <a:spLocks noGrp="1" noChangeArrowheads="1"/>
          </p:cNvSpPr>
          <p:nvPr>
            <p:ph type="sldNum" sz="quarter" idx="5"/>
          </p:nvPr>
        </p:nvSpPr>
        <p:spPr/>
        <p:txBody>
          <a:bodyPr/>
          <a:lstStyle/>
          <a:p>
            <a:pPr>
              <a:defRPr/>
            </a:pPr>
            <a:fld id="{E7DA5B4A-0C1D-9A4C-BCEA-DE338A87FC78}" type="slidenum">
              <a:rPr lang="en-US"/>
              <a:pPr>
                <a:defRPr/>
              </a:pPr>
              <a:t>41</a:t>
            </a:fld>
            <a:endParaRPr lang="en-US"/>
          </a:p>
        </p:txBody>
      </p:sp>
      <p:sp>
        <p:nvSpPr>
          <p:cNvPr id="309250" name="Rectangle 2"/>
          <p:cNvSpPr>
            <a:spLocks noGrp="1" noRot="1" noChangeAspect="1" noChangeArrowheads="1" noTextEdit="1"/>
          </p:cNvSpPr>
          <p:nvPr>
            <p:ph type="sldImg"/>
          </p:nvPr>
        </p:nvSpPr>
        <p:spPr>
          <a:xfrm>
            <a:off x="1120775" y="696913"/>
            <a:ext cx="4648200" cy="3486150"/>
          </a:xfrm>
          <a:ln/>
          <a:extLst>
            <a:ext uri="{FAA26D3D-D897-4be2-8F04-BA451C77F1D7}">
              <ma14:placeholderFlag xmlns:ma14="http://schemas.microsoft.com/office/mac/drawingml/2011/main" val="1"/>
            </a:ext>
          </a:extLst>
        </p:spPr>
      </p:sp>
      <p:sp>
        <p:nvSpPr>
          <p:cNvPr id="309251" name="Rectangle 3"/>
          <p:cNvSpPr>
            <a:spLocks noGrp="1" noChangeArrowheads="1"/>
          </p:cNvSpPr>
          <p:nvPr>
            <p:ph type="body" idx="1"/>
          </p:nvPr>
        </p:nvSpPr>
        <p:spPr>
          <a:xfrm>
            <a:off x="920750" y="4414838"/>
            <a:ext cx="5040313" cy="4184650"/>
          </a:xfrm>
        </p:spPr>
        <p:txBody>
          <a:bodyPr lIns="89224" tIns="44611" rIns="89224" bIns="44611"/>
          <a:lstStyle/>
          <a:p>
            <a:pPr>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pic>
        <p:nvPicPr>
          <p:cNvPr id="4" name="Picture 45" descr="grad-logoHeader-gif"/>
          <p:cNvPicPr>
            <a:picLocks noChangeAspect="1" noChangeArrowheads="1"/>
          </p:cNvPicPr>
          <p:nvPr/>
        </p:nvPicPr>
        <p:blipFill>
          <a:blip r:embed="rId3">
            <a:extLst>
              <a:ext uri="{28A0092B-C50C-407E-A947-70E740481C1C}">
                <a14:useLocalDpi xmlns:a14="http://schemas.microsoft.com/office/drawing/2010/main" val="0"/>
              </a:ext>
            </a:extLst>
          </a:blip>
          <a:srcRect r="3226" b="24161"/>
          <a:stretch>
            <a:fillRect/>
          </a:stretch>
        </p:blipFill>
        <p:spPr bwMode="auto">
          <a:xfrm>
            <a:off x="0" y="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10"/>
          <p:cNvSpPr>
            <a:spLocks noGrp="1" noChangeArrowheads="1"/>
          </p:cNvSpPr>
          <p:nvPr>
            <p:ph type="ctrTitle"/>
          </p:nvPr>
        </p:nvSpPr>
        <p:spPr>
          <a:xfrm>
            <a:off x="838200" y="3200400"/>
            <a:ext cx="7467600" cy="914400"/>
          </a:xfrm>
        </p:spPr>
        <p:txBody>
          <a:bodyPr/>
          <a:lstStyle>
            <a:lvl1pPr algn="ctr">
              <a:defRPr/>
            </a:lvl1pPr>
          </a:lstStyle>
          <a:p>
            <a:pPr lvl="0"/>
            <a:r>
              <a:rPr lang="en-US" noProof="0" smtClean="0"/>
              <a:t>Click to edit Master title stylej;lkj</a:t>
            </a:r>
          </a:p>
        </p:txBody>
      </p:sp>
      <p:sp>
        <p:nvSpPr>
          <p:cNvPr id="3083" name="Rectangle 11"/>
          <p:cNvSpPr>
            <a:spLocks noGrp="1" noChangeArrowheads="1"/>
          </p:cNvSpPr>
          <p:nvPr>
            <p:ph type="subTitle" idx="1"/>
          </p:nvPr>
        </p:nvSpPr>
        <p:spPr>
          <a:xfrm>
            <a:off x="1295400" y="4114800"/>
            <a:ext cx="6400800" cy="1752600"/>
          </a:xfrm>
        </p:spPr>
        <p:txBody>
          <a:bodyPr/>
          <a:lstStyle>
            <a:lvl1pPr marL="0" indent="0" algn="ctr">
              <a:buFontTx/>
              <a:buNone/>
              <a:defRPr sz="2000">
                <a:solidFill>
                  <a:srgbClr val="FFFFFF"/>
                </a:solidFill>
              </a:defRPr>
            </a:lvl1pPr>
          </a:lstStyle>
          <a:p>
            <a:pPr lvl="0"/>
            <a:r>
              <a:rPr lang="en-US" noProof="0" smtClean="0"/>
              <a:t>Click to edit Master subtitle stylelkjlkj</a:t>
            </a:r>
          </a:p>
        </p:txBody>
      </p:sp>
      <p:sp>
        <p:nvSpPr>
          <p:cNvPr id="5" name="Rectangle 16"/>
          <p:cNvSpPr>
            <a:spLocks noGrp="1" noChangeArrowheads="1"/>
          </p:cNvSpPr>
          <p:nvPr>
            <p:ph type="dt" sz="quarter" idx="10"/>
          </p:nvPr>
        </p:nvSpPr>
        <p:spPr bwMode="auto">
          <a:xfrm>
            <a:off x="304800" y="62484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a:spcBef>
                <a:spcPct val="0"/>
              </a:spcBef>
              <a:buFontTx/>
              <a:buNone/>
              <a:defRPr sz="1400">
                <a:solidFill>
                  <a:schemeClr val="tx1"/>
                </a:solidFill>
                <a:cs typeface="+mn-cs"/>
              </a:defRPr>
            </a:lvl1pPr>
          </a:lstStyle>
          <a:p>
            <a:pPr>
              <a:defRPr/>
            </a:pPr>
            <a:r>
              <a:rPr lang="en-US"/>
              <a:t>October 27, 2005lkjlk</a:t>
            </a:r>
          </a:p>
        </p:txBody>
      </p:sp>
    </p:spTree>
    <p:extLst>
      <p:ext uri="{BB962C8B-B14F-4D97-AF65-F5344CB8AC3E}">
        <p14:creationId xmlns:p14="http://schemas.microsoft.com/office/powerpoint/2010/main" val="1889740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461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6450" y="0"/>
            <a:ext cx="18097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52768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653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3235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726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34671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524000"/>
            <a:ext cx="34671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0864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7066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8108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384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1404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926412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5" Type="http://schemas.openxmlformats.org/officeDocument/2006/relationships/image" Target="../media/image3.jpeg"/><Relationship Id="rId1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a:srcRect/>
          <a:stretch>
            <a:fillRect/>
          </a:stretch>
        </a:blip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pic>
        <p:nvPicPr>
          <p:cNvPr id="1026" name="Picture 33" descr="logo-bgColo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49" descr="logo-bg"/>
          <p:cNvPicPr>
            <a:picLocks noChangeAspect="1" noChangeArrowheads="1"/>
          </p:cNvPicPr>
          <p:nvPr/>
        </p:nvPicPr>
        <p:blipFill>
          <a:blip r:embed="rId15">
            <a:extLst>
              <a:ext uri="{28A0092B-C50C-407E-A947-70E740481C1C}">
                <a14:useLocalDpi xmlns:a14="http://schemas.microsoft.com/office/drawing/2010/main" val="0"/>
              </a:ext>
            </a:extLst>
          </a:blip>
          <a:srcRect r="3226"/>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0"/>
          <p:cNvSpPr>
            <a:spLocks noGrp="1" noChangeArrowheads="1"/>
          </p:cNvSpPr>
          <p:nvPr>
            <p:ph type="title"/>
          </p:nvPr>
        </p:nvSpPr>
        <p:spPr bwMode="auto">
          <a:xfrm>
            <a:off x="457200" y="0"/>
            <a:ext cx="72390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2063" name="Rectangle 15"/>
          <p:cNvSpPr>
            <a:spLocks noGrp="1" noChangeArrowheads="1"/>
          </p:cNvSpPr>
          <p:nvPr>
            <p:ph type="body" idx="1"/>
          </p:nvPr>
        </p:nvSpPr>
        <p:spPr bwMode="auto">
          <a:xfrm>
            <a:off x="457200" y="1524000"/>
            <a:ext cx="7086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105" name="Picture 57"/>
          <p:cNvPicPr>
            <a:picLocks noChangeAspect="1" noChangeArrowheads="1"/>
          </p:cNvPicPr>
          <p:nvPr/>
        </p:nvPicPr>
        <p:blipFill>
          <a:blip r:embed="rId16">
            <a:extLst>
              <a:ext uri="{28A0092B-C50C-407E-A947-70E740481C1C}">
                <a14:useLocalDpi xmlns:a14="http://schemas.microsoft.com/office/drawing/2010/main" val="0"/>
              </a:ext>
            </a:extLst>
          </a:blip>
          <a:srcRect l="-5443" t="-5479" r="2040" b="7945"/>
          <a:stretch>
            <a:fillRect/>
          </a:stretch>
        </p:blipFill>
        <p:spPr bwMode="auto">
          <a:xfrm>
            <a:off x="7620000" y="6248400"/>
            <a:ext cx="1295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106" name="Line 58"/>
          <p:cNvSpPr>
            <a:spLocks noChangeShapeType="1"/>
          </p:cNvSpPr>
          <p:nvPr/>
        </p:nvSpPr>
        <p:spPr bwMode="auto">
          <a:xfrm>
            <a:off x="1066800" y="6248400"/>
            <a:ext cx="0" cy="609600"/>
          </a:xfrm>
          <a:prstGeom prst="line">
            <a:avLst/>
          </a:prstGeom>
          <a:noFill/>
          <a:ln w="9525">
            <a:solidFill>
              <a:srgbClr val="CC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109" name="Text Box 61"/>
          <p:cNvSpPr txBox="1">
            <a:spLocks noChangeArrowheads="1"/>
          </p:cNvSpPr>
          <p:nvPr/>
        </p:nvSpPr>
        <p:spPr bwMode="auto">
          <a:xfrm>
            <a:off x="9661525" y="2174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spcBef>
                <a:spcPct val="0"/>
              </a:spcBef>
              <a:buFontTx/>
              <a:buNone/>
              <a:defRPr/>
            </a:pPr>
            <a:endParaRPr lang="en-US">
              <a:solidFill>
                <a:schemeClr val="tx1"/>
              </a:solidFill>
              <a:cs typeface="+mn-cs"/>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spcBef>
          <a:spcPct val="0"/>
        </a:spcBef>
        <a:spcAft>
          <a:spcPct val="0"/>
        </a:spcAft>
        <a:defRPr sz="3200" b="1">
          <a:solidFill>
            <a:schemeClr val="bg2"/>
          </a:solidFill>
          <a:latin typeface="Times New Roman"/>
          <a:ea typeface="+mj-ea"/>
          <a:cs typeface="Times New Roman"/>
        </a:defRPr>
      </a:lvl1pPr>
      <a:lvl2pPr algn="l" rtl="0" eaLnBrk="0" fontAlgn="base" hangingPunct="0">
        <a:spcBef>
          <a:spcPct val="0"/>
        </a:spcBef>
        <a:spcAft>
          <a:spcPct val="0"/>
        </a:spcAft>
        <a:defRPr sz="32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2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2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2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200" b="1">
          <a:solidFill>
            <a:schemeClr val="bg2"/>
          </a:solidFill>
          <a:latin typeface="Arial" charset="0"/>
          <a:ea typeface="ＭＳ Ｐゴシック" charset="0"/>
        </a:defRPr>
      </a:lvl6pPr>
      <a:lvl7pPr marL="914400" algn="l" rtl="0" fontAlgn="base">
        <a:spcBef>
          <a:spcPct val="0"/>
        </a:spcBef>
        <a:spcAft>
          <a:spcPct val="0"/>
        </a:spcAft>
        <a:defRPr sz="3200" b="1">
          <a:solidFill>
            <a:schemeClr val="bg2"/>
          </a:solidFill>
          <a:latin typeface="Arial" charset="0"/>
          <a:ea typeface="ＭＳ Ｐゴシック" charset="0"/>
        </a:defRPr>
      </a:lvl7pPr>
      <a:lvl8pPr marL="1371600" algn="l" rtl="0" fontAlgn="base">
        <a:spcBef>
          <a:spcPct val="0"/>
        </a:spcBef>
        <a:spcAft>
          <a:spcPct val="0"/>
        </a:spcAft>
        <a:defRPr sz="3200" b="1">
          <a:solidFill>
            <a:schemeClr val="bg2"/>
          </a:solidFill>
          <a:latin typeface="Arial" charset="0"/>
          <a:ea typeface="ＭＳ Ｐゴシック" charset="0"/>
        </a:defRPr>
      </a:lvl8pPr>
      <a:lvl9pPr marL="1828800" algn="l" rtl="0" fontAlgn="base">
        <a:spcBef>
          <a:spcPct val="0"/>
        </a:spcBef>
        <a:spcAft>
          <a:spcPct val="0"/>
        </a:spcAft>
        <a:defRPr sz="3200" b="1">
          <a:solidFill>
            <a:schemeClr val="bg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bg2"/>
        </a:buClr>
        <a:buChar char="•"/>
        <a:defRPr sz="2400" b="0">
          <a:solidFill>
            <a:schemeClr val="bg2"/>
          </a:solidFill>
          <a:latin typeface="Times New Roman"/>
          <a:ea typeface="+mn-ea"/>
          <a:cs typeface="Times New Roman"/>
        </a:defRPr>
      </a:lvl1pPr>
      <a:lvl2pPr marL="742950" indent="-285750" algn="l" rtl="0" eaLnBrk="0" fontAlgn="base" hangingPunct="0">
        <a:spcBef>
          <a:spcPct val="20000"/>
        </a:spcBef>
        <a:spcAft>
          <a:spcPct val="0"/>
        </a:spcAft>
        <a:buChar char="•"/>
        <a:defRPr sz="2000" b="0">
          <a:solidFill>
            <a:schemeClr val="bg2"/>
          </a:solidFill>
          <a:latin typeface="Times New Roman"/>
          <a:ea typeface="+mn-ea"/>
          <a:cs typeface="Times New Roman"/>
        </a:defRPr>
      </a:lvl2pPr>
      <a:lvl3pPr marL="1143000" indent="-228600" algn="l" rtl="0" eaLnBrk="0" fontAlgn="base" hangingPunct="0">
        <a:spcBef>
          <a:spcPct val="20000"/>
        </a:spcBef>
        <a:spcAft>
          <a:spcPct val="0"/>
        </a:spcAft>
        <a:buChar char="•"/>
        <a:defRPr sz="2000" b="0">
          <a:solidFill>
            <a:schemeClr val="bg2"/>
          </a:solidFill>
          <a:latin typeface="Times New Roman"/>
          <a:ea typeface="+mn-ea"/>
          <a:cs typeface="Times New Roman"/>
        </a:defRPr>
      </a:lvl3pPr>
      <a:lvl4pPr marL="1600200" indent="-228600" algn="l" rtl="0" eaLnBrk="0" fontAlgn="base" hangingPunct="0">
        <a:spcBef>
          <a:spcPct val="20000"/>
        </a:spcBef>
        <a:spcAft>
          <a:spcPct val="0"/>
        </a:spcAft>
        <a:buChar char="•"/>
        <a:defRPr b="0">
          <a:solidFill>
            <a:schemeClr val="bg2"/>
          </a:solidFill>
          <a:latin typeface="Times New Roman"/>
          <a:ea typeface="+mn-ea"/>
          <a:cs typeface="Times New Roman"/>
        </a:defRPr>
      </a:lvl4pPr>
      <a:lvl5pPr marL="2057400" indent="-228600" algn="l" rtl="0" eaLnBrk="0" fontAlgn="base" hangingPunct="0">
        <a:spcBef>
          <a:spcPct val="20000"/>
        </a:spcBef>
        <a:spcAft>
          <a:spcPct val="0"/>
        </a:spcAft>
        <a:buChar char="•"/>
        <a:defRPr sz="1600" b="0">
          <a:solidFill>
            <a:schemeClr val="bg2"/>
          </a:solidFill>
          <a:latin typeface="Times New Roman"/>
          <a:ea typeface="+mn-ea"/>
          <a:cs typeface="Times New Roman"/>
        </a:defRPr>
      </a:lvl5pPr>
      <a:lvl6pPr marL="2514600" indent="-228600" algn="l" rtl="0" fontAlgn="base">
        <a:spcBef>
          <a:spcPct val="20000"/>
        </a:spcBef>
        <a:spcAft>
          <a:spcPct val="0"/>
        </a:spcAft>
        <a:buChar char="•"/>
        <a:defRPr sz="1600">
          <a:solidFill>
            <a:schemeClr val="bg2"/>
          </a:solidFill>
          <a:latin typeface="+mn-lt"/>
          <a:ea typeface="+mn-ea"/>
        </a:defRPr>
      </a:lvl6pPr>
      <a:lvl7pPr marL="2971800" indent="-228600" algn="l" rtl="0" fontAlgn="base">
        <a:spcBef>
          <a:spcPct val="20000"/>
        </a:spcBef>
        <a:spcAft>
          <a:spcPct val="0"/>
        </a:spcAft>
        <a:buChar char="•"/>
        <a:defRPr sz="1600">
          <a:solidFill>
            <a:schemeClr val="bg2"/>
          </a:solidFill>
          <a:latin typeface="+mn-lt"/>
          <a:ea typeface="+mn-ea"/>
        </a:defRPr>
      </a:lvl7pPr>
      <a:lvl8pPr marL="3429000" indent="-228600" algn="l" rtl="0" fontAlgn="base">
        <a:spcBef>
          <a:spcPct val="20000"/>
        </a:spcBef>
        <a:spcAft>
          <a:spcPct val="0"/>
        </a:spcAft>
        <a:buChar char="•"/>
        <a:defRPr sz="1600">
          <a:solidFill>
            <a:schemeClr val="bg2"/>
          </a:solidFill>
          <a:latin typeface="+mn-lt"/>
          <a:ea typeface="+mn-ea"/>
        </a:defRPr>
      </a:lvl8pPr>
      <a:lvl9pPr marL="3886200" indent="-228600" algn="l" rtl="0" fontAlgn="base">
        <a:spcBef>
          <a:spcPct val="20000"/>
        </a:spcBef>
        <a:spcAft>
          <a:spcPct val="0"/>
        </a:spcAft>
        <a:buChar char="•"/>
        <a:defRPr sz="1600">
          <a:solidFill>
            <a:schemeClr val="bg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ctrTitle"/>
          </p:nvPr>
        </p:nvSpPr>
        <p:spPr>
          <a:xfrm>
            <a:off x="3124200" y="1905000"/>
            <a:ext cx="2971800" cy="685800"/>
          </a:xfrm>
        </p:spPr>
        <p:txBody>
          <a:bodyPr/>
          <a:lstStyle/>
          <a:p>
            <a:pPr algn="l" eaLnBrk="1" hangingPunct="1"/>
            <a:r>
              <a:rPr lang="en-US" sz="2800" b="0">
                <a:latin typeface="Times New Roman" charset="0"/>
                <a:ea typeface="ＭＳ Ｐゴシック" charset="0"/>
                <a:cs typeface="Times New Roman" charset="0"/>
              </a:rPr>
              <a:t>                                 </a:t>
            </a:r>
            <a:br>
              <a:rPr lang="en-US" sz="2800" b="0">
                <a:latin typeface="Times New Roman" charset="0"/>
                <a:ea typeface="ＭＳ Ｐゴシック" charset="0"/>
                <a:cs typeface="Times New Roman" charset="0"/>
              </a:rPr>
            </a:br>
            <a:r>
              <a:rPr lang="en-US" sz="2800" b="0">
                <a:latin typeface="Times New Roman" charset="0"/>
                <a:ea typeface="ＭＳ Ｐゴシック" charset="0"/>
                <a:cs typeface="Times New Roman" charset="0"/>
              </a:rPr>
              <a:t/>
            </a:r>
            <a:br>
              <a:rPr lang="en-US" sz="2800" b="0">
                <a:latin typeface="Times New Roman" charset="0"/>
                <a:ea typeface="ＭＳ Ｐゴシック" charset="0"/>
                <a:cs typeface="Times New Roman" charset="0"/>
              </a:rPr>
            </a:br>
            <a:endParaRPr lang="en-US" sz="2800" b="0">
              <a:latin typeface="Times New Roman" charset="0"/>
              <a:ea typeface="ＭＳ Ｐゴシック" charset="0"/>
              <a:cs typeface="Times New Roman" charset="0"/>
            </a:endParaRPr>
          </a:p>
        </p:txBody>
      </p:sp>
      <p:sp>
        <p:nvSpPr>
          <p:cNvPr id="308227" name="Text Box 3"/>
          <p:cNvSpPr txBox="1">
            <a:spLocks noChangeArrowheads="1"/>
          </p:cNvSpPr>
          <p:nvPr/>
        </p:nvSpPr>
        <p:spPr bwMode="auto">
          <a:xfrm>
            <a:off x="0" y="1849438"/>
            <a:ext cx="9144000" cy="5336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FontTx/>
              <a:buNone/>
              <a:defRPr/>
            </a:pPr>
            <a:r>
              <a:rPr lang="en-US" sz="4800" u="sng" dirty="0"/>
              <a:t>Infectious </a:t>
            </a:r>
            <a:r>
              <a:rPr lang="en-US" sz="4800" u="sng" dirty="0" smtClean="0"/>
              <a:t>Disease Update</a:t>
            </a:r>
            <a:r>
              <a:rPr lang="en-US" sz="4800" dirty="0"/>
              <a:t>: Managing </a:t>
            </a:r>
            <a:r>
              <a:rPr lang="en-US" sz="4800" dirty="0" smtClean="0"/>
              <a:t>Common Infections </a:t>
            </a:r>
            <a:r>
              <a:rPr lang="en-US" sz="4800" dirty="0"/>
              <a:t>in the </a:t>
            </a:r>
            <a:r>
              <a:rPr lang="en-US" sz="4800" dirty="0" smtClean="0"/>
              <a:t>Nephrology Patient </a:t>
            </a:r>
          </a:p>
          <a:p>
            <a:pPr>
              <a:buFontTx/>
              <a:buNone/>
              <a:defRPr/>
            </a:pPr>
            <a:endParaRPr lang="en-US" dirty="0" smtClean="0">
              <a:cs typeface="+mn-cs"/>
            </a:endParaRPr>
          </a:p>
          <a:p>
            <a:pPr>
              <a:buFontTx/>
              <a:buNone/>
              <a:defRPr/>
            </a:pPr>
            <a:r>
              <a:rPr lang="en-US" dirty="0" smtClean="0">
                <a:cs typeface="+mn-cs"/>
              </a:rPr>
              <a:t>Christopher </a:t>
            </a:r>
            <a:r>
              <a:rPr lang="en-US" dirty="0">
                <a:cs typeface="+mn-cs"/>
              </a:rPr>
              <a:t>W. Blackwell, Ph.D., ARNP, ANP-BC, CNE</a:t>
            </a:r>
          </a:p>
          <a:p>
            <a:pPr>
              <a:buFontTx/>
              <a:buNone/>
              <a:defRPr/>
            </a:pPr>
            <a:r>
              <a:rPr lang="en-US" i="1" dirty="0">
                <a:cs typeface="+mn-cs"/>
              </a:rPr>
              <a:t>Associate Professor</a:t>
            </a:r>
            <a:r>
              <a:rPr lang="en-US" dirty="0">
                <a:cs typeface="+mn-cs"/>
              </a:rPr>
              <a:t> </a:t>
            </a:r>
            <a:r>
              <a:rPr lang="en-US" i="1" dirty="0">
                <a:cs typeface="+mn-cs"/>
              </a:rPr>
              <a:t>and Coordinator of Nurse Practitioner Programs </a:t>
            </a:r>
            <a:r>
              <a:rPr lang="en-US" dirty="0">
                <a:cs typeface="+mn-cs"/>
              </a:rPr>
              <a:t>College of Nursing</a:t>
            </a:r>
          </a:p>
          <a:p>
            <a:pPr>
              <a:buFontTx/>
              <a:buNone/>
              <a:defRPr/>
            </a:pPr>
            <a:r>
              <a:rPr lang="en-US" dirty="0">
                <a:cs typeface="+mn-cs"/>
              </a:rPr>
              <a:t>University of Central </a:t>
            </a:r>
            <a:r>
              <a:rPr lang="en-US" dirty="0" smtClean="0">
                <a:cs typeface="+mn-cs"/>
              </a:rPr>
              <a:t>Florida</a:t>
            </a:r>
          </a:p>
          <a:p>
            <a:pPr>
              <a:buFontTx/>
              <a:buNone/>
              <a:defRPr/>
            </a:pPr>
            <a:r>
              <a:rPr lang="en-US" dirty="0" smtClean="0">
                <a:cs typeface="+mn-cs"/>
              </a:rPr>
              <a:t>Orlando, Florida</a:t>
            </a:r>
            <a:endParaRPr lang="en-US" dirty="0">
              <a:cs typeface="+mn-cs"/>
            </a:endParaRPr>
          </a:p>
          <a:p>
            <a:pPr>
              <a:buFontTx/>
              <a:buNone/>
              <a:defRPr/>
            </a:pPr>
            <a:endParaRPr lang="en-US" dirty="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Epidemiology</a:t>
            </a:r>
            <a:endParaRPr lang="en-US" dirty="0"/>
          </a:p>
        </p:txBody>
      </p:sp>
      <p:sp>
        <p:nvSpPr>
          <p:cNvPr id="3" name="Content Placeholder 2"/>
          <p:cNvSpPr>
            <a:spLocks noGrp="1"/>
          </p:cNvSpPr>
          <p:nvPr>
            <p:ph idx="1"/>
          </p:nvPr>
        </p:nvSpPr>
        <p:spPr>
          <a:xfrm>
            <a:off x="457200" y="1219200"/>
            <a:ext cx="8305800" cy="4495800"/>
          </a:xfrm>
        </p:spPr>
        <p:txBody>
          <a:bodyPr/>
          <a:lstStyle/>
          <a:p>
            <a:r>
              <a:rPr lang="en-US" sz="2600" dirty="0"/>
              <a:t>In the United States, 15 million central vascular catheter (CVC) days (i.e., the total number of days of exposure to CVCs among all patients in the selected population during </a:t>
            </a:r>
            <a:r>
              <a:rPr lang="en-US" sz="2600" dirty="0" smtClean="0"/>
              <a:t>the</a:t>
            </a:r>
            <a:r>
              <a:rPr lang="en-US" sz="2600" dirty="0"/>
              <a:t> </a:t>
            </a:r>
            <a:r>
              <a:rPr lang="en-US" sz="2600" dirty="0" smtClean="0"/>
              <a:t>selected </a:t>
            </a:r>
            <a:r>
              <a:rPr lang="en-US" sz="2600" dirty="0"/>
              <a:t>time period) occur in intensive care units (ICUs) each </a:t>
            </a:r>
            <a:r>
              <a:rPr lang="en-US" sz="2600" dirty="0" smtClean="0"/>
              <a:t>year</a:t>
            </a:r>
          </a:p>
          <a:p>
            <a:r>
              <a:rPr lang="en-US" sz="2600" dirty="0" smtClean="0"/>
              <a:t>Catheter related bloodstream infections (CRBSIs) independently </a:t>
            </a:r>
            <a:r>
              <a:rPr lang="en-US" sz="2600" dirty="0"/>
              <a:t>increase hospital costs and length of </a:t>
            </a:r>
            <a:r>
              <a:rPr lang="en-US" sz="2600" dirty="0" smtClean="0"/>
              <a:t>stay, </a:t>
            </a:r>
            <a:r>
              <a:rPr lang="en-US" sz="2600" dirty="0"/>
              <a:t>but have not generally been shown to independently increase </a:t>
            </a:r>
            <a:r>
              <a:rPr lang="en-US" sz="2600" dirty="0" smtClean="0"/>
              <a:t>mortality</a:t>
            </a:r>
          </a:p>
          <a:p>
            <a:r>
              <a:rPr lang="en-US" sz="2600" dirty="0" smtClean="0"/>
              <a:t>While </a:t>
            </a:r>
            <a:r>
              <a:rPr lang="en-US" sz="2600" dirty="0"/>
              <a:t>80,000 CRBSIs occur in ICUs each </a:t>
            </a:r>
            <a:r>
              <a:rPr lang="en-US" sz="2600" dirty="0" smtClean="0"/>
              <a:t>year, </a:t>
            </a:r>
            <a:r>
              <a:rPr lang="en-US" sz="2600" dirty="0"/>
              <a:t>a total of 250,000 cases of BSIs have been estimated to occur </a:t>
            </a:r>
            <a:r>
              <a:rPr lang="en-US" sz="2600" dirty="0" smtClean="0"/>
              <a:t>annually</a:t>
            </a:r>
            <a:endParaRPr lang="en-US" sz="2600" dirty="0"/>
          </a:p>
        </p:txBody>
      </p:sp>
    </p:spTree>
    <p:extLst>
      <p:ext uri="{BB962C8B-B14F-4D97-AF65-F5344CB8AC3E}">
        <p14:creationId xmlns:p14="http://schemas.microsoft.com/office/powerpoint/2010/main" val="188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Reducing CRBSIs </a:t>
            </a:r>
            <a:endParaRPr lang="en-US" dirty="0"/>
          </a:p>
        </p:txBody>
      </p:sp>
      <p:sp>
        <p:nvSpPr>
          <p:cNvPr id="3" name="Content Placeholder 2"/>
          <p:cNvSpPr>
            <a:spLocks noGrp="1"/>
          </p:cNvSpPr>
          <p:nvPr>
            <p:ph idx="1"/>
          </p:nvPr>
        </p:nvSpPr>
        <p:spPr>
          <a:xfrm>
            <a:off x="381000" y="1143000"/>
            <a:ext cx="8229600" cy="4495800"/>
          </a:xfrm>
        </p:spPr>
        <p:txBody>
          <a:bodyPr/>
          <a:lstStyle/>
          <a:p>
            <a:r>
              <a:rPr lang="en-US" sz="2800" dirty="0" smtClean="0"/>
              <a:t>The  </a:t>
            </a:r>
            <a:r>
              <a:rPr lang="en-US" sz="2800" dirty="0" smtClean="0"/>
              <a:t>effort to reduce CRBSIs </a:t>
            </a:r>
            <a:r>
              <a:rPr lang="en-US" sz="2800" dirty="0"/>
              <a:t>should be </a:t>
            </a:r>
            <a:endParaRPr lang="en-US" sz="2800" dirty="0" smtClean="0"/>
          </a:p>
          <a:p>
            <a:pPr marL="0" indent="0">
              <a:buNone/>
            </a:pPr>
            <a:r>
              <a:rPr lang="en-US" sz="2800" dirty="0"/>
              <a:t> </a:t>
            </a:r>
            <a:r>
              <a:rPr lang="en-US" sz="2800" dirty="0" smtClean="0"/>
              <a:t>   </a:t>
            </a:r>
            <a:r>
              <a:rPr lang="en-US" sz="2800" dirty="0" smtClean="0"/>
              <a:t>multidisciplinary</a:t>
            </a:r>
            <a:r>
              <a:rPr lang="en-US" sz="2800" dirty="0"/>
              <a:t>, involving healthcare professionals </a:t>
            </a:r>
            <a:r>
              <a:rPr lang="en-US" sz="2800" dirty="0" smtClean="0"/>
              <a:t>   </a:t>
            </a:r>
          </a:p>
          <a:p>
            <a:pPr marL="0" indent="0">
              <a:buNone/>
            </a:pPr>
            <a:r>
              <a:rPr lang="en-US" sz="2800" dirty="0"/>
              <a:t> </a:t>
            </a:r>
            <a:r>
              <a:rPr lang="en-US" sz="2800" dirty="0" smtClean="0"/>
              <a:t>   </a:t>
            </a:r>
            <a:r>
              <a:rPr lang="en-US" sz="2800" dirty="0" smtClean="0"/>
              <a:t>who </a:t>
            </a:r>
            <a:r>
              <a:rPr lang="en-US" sz="2800" dirty="0"/>
              <a:t>order the insertion and </a:t>
            </a:r>
            <a:endParaRPr lang="en-US" sz="2800" dirty="0" smtClean="0"/>
          </a:p>
          <a:p>
            <a:pPr marL="0" indent="0">
              <a:buNone/>
            </a:pPr>
            <a:r>
              <a:rPr lang="en-US" sz="2800" dirty="0"/>
              <a:t> </a:t>
            </a:r>
            <a:r>
              <a:rPr lang="en-US" sz="2800" dirty="0" smtClean="0"/>
              <a:t>   </a:t>
            </a:r>
            <a:r>
              <a:rPr lang="en-US" sz="2800" dirty="0" smtClean="0"/>
              <a:t>removal </a:t>
            </a:r>
            <a:r>
              <a:rPr lang="en-US" sz="2800" dirty="0"/>
              <a:t>of CVCs, those personnel </a:t>
            </a:r>
            <a:endParaRPr lang="en-US" sz="2800" dirty="0" smtClean="0"/>
          </a:p>
          <a:p>
            <a:pPr marL="0" indent="0">
              <a:buNone/>
            </a:pPr>
            <a:r>
              <a:rPr lang="en-US" sz="2800" dirty="0"/>
              <a:t> </a:t>
            </a:r>
            <a:r>
              <a:rPr lang="en-US" sz="2800" dirty="0" smtClean="0"/>
              <a:t>   </a:t>
            </a:r>
            <a:r>
              <a:rPr lang="en-US" sz="2800" dirty="0" smtClean="0"/>
              <a:t>who </a:t>
            </a:r>
            <a:r>
              <a:rPr lang="en-US" sz="2800" dirty="0"/>
              <a:t>insert and maintain intravascular </a:t>
            </a:r>
            <a:endParaRPr lang="en-US" sz="2800" dirty="0" smtClean="0"/>
          </a:p>
          <a:p>
            <a:pPr marL="0" indent="0">
              <a:buNone/>
            </a:pPr>
            <a:r>
              <a:rPr lang="en-US" sz="2800" dirty="0"/>
              <a:t> </a:t>
            </a:r>
            <a:r>
              <a:rPr lang="en-US" sz="2800" dirty="0" smtClean="0"/>
              <a:t>   </a:t>
            </a:r>
            <a:r>
              <a:rPr lang="en-US" sz="2800" dirty="0" smtClean="0"/>
              <a:t>catheters</a:t>
            </a:r>
            <a:r>
              <a:rPr lang="en-US" sz="2800" dirty="0"/>
              <a:t>, infection control personnel, </a:t>
            </a:r>
            <a:endParaRPr lang="en-US" sz="2800" dirty="0" smtClean="0"/>
          </a:p>
          <a:p>
            <a:pPr marL="0" indent="0">
              <a:buNone/>
            </a:pPr>
            <a:r>
              <a:rPr lang="en-US" sz="2800" dirty="0"/>
              <a:t> </a:t>
            </a:r>
            <a:r>
              <a:rPr lang="en-US" sz="2800" dirty="0" smtClean="0"/>
              <a:t>   </a:t>
            </a:r>
            <a:r>
              <a:rPr lang="en-US" sz="2800" dirty="0" smtClean="0"/>
              <a:t>healthcare </a:t>
            </a:r>
            <a:r>
              <a:rPr lang="en-US" sz="2800" dirty="0"/>
              <a:t>managers including the chief </a:t>
            </a:r>
            <a:endParaRPr lang="en-US" sz="2800" dirty="0" smtClean="0"/>
          </a:p>
          <a:p>
            <a:pPr marL="0" indent="0">
              <a:buNone/>
            </a:pPr>
            <a:r>
              <a:rPr lang="en-US" sz="2800" dirty="0"/>
              <a:t> </a:t>
            </a:r>
            <a:r>
              <a:rPr lang="en-US" sz="2800" dirty="0" smtClean="0"/>
              <a:t>   </a:t>
            </a:r>
            <a:r>
              <a:rPr lang="en-US" sz="2800" dirty="0" smtClean="0"/>
              <a:t>executive </a:t>
            </a:r>
            <a:r>
              <a:rPr lang="en-US" sz="2800" dirty="0"/>
              <a:t>officer (CEO) and those who allocate </a:t>
            </a:r>
            <a:r>
              <a:rPr lang="en-US" sz="2800" dirty="0" smtClean="0"/>
              <a:t>    </a:t>
            </a:r>
          </a:p>
          <a:p>
            <a:pPr marL="0" indent="0">
              <a:buNone/>
            </a:pPr>
            <a:r>
              <a:rPr lang="en-US" sz="2800" dirty="0"/>
              <a:t> </a:t>
            </a:r>
            <a:r>
              <a:rPr lang="en-US" sz="2800" dirty="0" smtClean="0"/>
              <a:t>   </a:t>
            </a:r>
            <a:r>
              <a:rPr lang="en-US" sz="2800" dirty="0" smtClean="0"/>
              <a:t>resources</a:t>
            </a:r>
            <a:r>
              <a:rPr lang="en-US" sz="2800" dirty="0"/>
              <a:t>, and patients who are capable of assisting in </a:t>
            </a:r>
            <a:endParaRPr lang="en-US" sz="2800" dirty="0" smtClean="0"/>
          </a:p>
          <a:p>
            <a:pPr marL="0" indent="0">
              <a:buNone/>
            </a:pPr>
            <a:r>
              <a:rPr lang="en-US" sz="2800" dirty="0"/>
              <a:t> </a:t>
            </a:r>
            <a:r>
              <a:rPr lang="en-US" sz="2800" dirty="0" smtClean="0"/>
              <a:t>   </a:t>
            </a:r>
            <a:r>
              <a:rPr lang="en-US" sz="2800" dirty="0" smtClean="0"/>
              <a:t>the </a:t>
            </a:r>
            <a:r>
              <a:rPr lang="en-US" sz="2800" dirty="0"/>
              <a:t>care of their </a:t>
            </a:r>
            <a:r>
              <a:rPr lang="en-US" sz="2800" dirty="0" smtClean="0"/>
              <a:t>catheters </a:t>
            </a:r>
            <a:endParaRPr lang="en-US" sz="2800" dirty="0"/>
          </a:p>
        </p:txBody>
      </p:sp>
      <p:pic>
        <p:nvPicPr>
          <p:cNvPr id="4" name="Picture 3" descr="Teamwork 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2286000"/>
            <a:ext cx="2243959" cy="1952244"/>
          </a:xfrm>
          <a:prstGeom prst="rect">
            <a:avLst/>
          </a:prstGeom>
        </p:spPr>
      </p:pic>
    </p:spTree>
    <p:extLst>
      <p:ext uri="{BB962C8B-B14F-4D97-AF65-F5344CB8AC3E}">
        <p14:creationId xmlns:p14="http://schemas.microsoft.com/office/powerpoint/2010/main" val="1210620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of Prevention Program</a:t>
            </a:r>
            <a:endParaRPr lang="en-US" dirty="0"/>
          </a:p>
        </p:txBody>
      </p:sp>
      <p:sp>
        <p:nvSpPr>
          <p:cNvPr id="3" name="Content Placeholder 2"/>
          <p:cNvSpPr>
            <a:spLocks noGrp="1"/>
          </p:cNvSpPr>
          <p:nvPr>
            <p:ph idx="1"/>
          </p:nvPr>
        </p:nvSpPr>
        <p:spPr>
          <a:xfrm>
            <a:off x="25400" y="1371600"/>
            <a:ext cx="8305800" cy="4495800"/>
          </a:xfrm>
        </p:spPr>
        <p:txBody>
          <a:bodyPr/>
          <a:lstStyle/>
          <a:p>
            <a:r>
              <a:rPr lang="en-US" dirty="0" smtClean="0"/>
              <a:t>The goal of an effective prevention program should be the elimination of CRBSI from all patient-care areas</a:t>
            </a:r>
          </a:p>
          <a:p>
            <a:r>
              <a:rPr lang="en-US" dirty="0" smtClean="0"/>
              <a:t>Although this is challenging, programs have demonstrated success</a:t>
            </a:r>
          </a:p>
          <a:p>
            <a:r>
              <a:rPr lang="en-US" dirty="0"/>
              <a:t>S</a:t>
            </a:r>
            <a:r>
              <a:rPr lang="en-US" dirty="0" smtClean="0"/>
              <a:t>ustained elimination requires continued effort </a:t>
            </a:r>
          </a:p>
          <a:p>
            <a:r>
              <a:rPr lang="en-US" dirty="0" smtClean="0"/>
              <a:t>The goal is to reduce the rate to as low as feasible </a:t>
            </a:r>
          </a:p>
          <a:p>
            <a:pPr marL="0" indent="0">
              <a:buNone/>
            </a:pPr>
            <a:r>
              <a:rPr lang="en-US" dirty="0"/>
              <a:t> </a:t>
            </a:r>
            <a:r>
              <a:rPr lang="en-US" dirty="0" smtClean="0"/>
              <a:t>     given the specific patient population being served, </a:t>
            </a:r>
          </a:p>
          <a:p>
            <a:pPr marL="0" indent="0">
              <a:buNone/>
            </a:pPr>
            <a:r>
              <a:rPr lang="en-US" dirty="0"/>
              <a:t> </a:t>
            </a:r>
            <a:r>
              <a:rPr lang="en-US" dirty="0" smtClean="0"/>
              <a:t>     the universal presence of microorganisms in the </a:t>
            </a:r>
          </a:p>
          <a:p>
            <a:pPr marL="0" indent="0">
              <a:buNone/>
            </a:pPr>
            <a:r>
              <a:rPr lang="en-US" dirty="0"/>
              <a:t> </a:t>
            </a:r>
            <a:r>
              <a:rPr lang="en-US" dirty="0" smtClean="0"/>
              <a:t>     human environment, and the limitations of current</a:t>
            </a:r>
          </a:p>
          <a:p>
            <a:pPr marL="0" indent="0">
              <a:buNone/>
            </a:pPr>
            <a:r>
              <a:rPr lang="en-US" dirty="0"/>
              <a:t> </a:t>
            </a:r>
            <a:r>
              <a:rPr lang="en-US" dirty="0" smtClean="0"/>
              <a:t>     strategies and technologies</a:t>
            </a:r>
          </a:p>
          <a:p>
            <a:endParaRPr lang="en-US" sz="2000" dirty="0"/>
          </a:p>
        </p:txBody>
      </p:sp>
      <p:pic>
        <p:nvPicPr>
          <p:cNvPr id="4" name="Picture 3" descr="741411-fig5.jpg"/>
          <p:cNvPicPr>
            <a:picLocks noChangeAspect="1"/>
          </p:cNvPicPr>
          <p:nvPr/>
        </p:nvPicPr>
        <p:blipFill rotWithShape="1">
          <a:blip r:embed="rId2">
            <a:extLst>
              <a:ext uri="{28A0092B-C50C-407E-A947-70E740481C1C}">
                <a14:useLocalDpi xmlns:a14="http://schemas.microsoft.com/office/drawing/2010/main" val="0"/>
              </a:ext>
            </a:extLst>
          </a:blip>
          <a:srcRect l="3627" t="9163" r="3277" b="5209"/>
          <a:stretch/>
        </p:blipFill>
        <p:spPr>
          <a:xfrm>
            <a:off x="6781800" y="2971800"/>
            <a:ext cx="2259106" cy="1745673"/>
          </a:xfrm>
          <a:prstGeom prst="rect">
            <a:avLst/>
          </a:prstGeom>
        </p:spPr>
      </p:pic>
    </p:spTree>
    <p:extLst>
      <p:ext uri="{BB962C8B-B14F-4D97-AF65-F5344CB8AC3E}">
        <p14:creationId xmlns:p14="http://schemas.microsoft.com/office/powerpoint/2010/main" val="2779726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CDC Guidelines</a:t>
            </a:r>
            <a:endParaRPr lang="en-US" dirty="0"/>
          </a:p>
        </p:txBody>
      </p:sp>
      <p:sp>
        <p:nvSpPr>
          <p:cNvPr id="3" name="Content Placeholder 2"/>
          <p:cNvSpPr>
            <a:spLocks noGrp="1"/>
          </p:cNvSpPr>
          <p:nvPr>
            <p:ph idx="1"/>
          </p:nvPr>
        </p:nvSpPr>
        <p:spPr>
          <a:xfrm>
            <a:off x="457200" y="1295400"/>
            <a:ext cx="8229600" cy="4495800"/>
          </a:xfrm>
        </p:spPr>
        <p:txBody>
          <a:bodyPr/>
          <a:lstStyle/>
          <a:p>
            <a:r>
              <a:rPr lang="en-US" dirty="0" smtClean="0"/>
              <a:t>Intended </a:t>
            </a:r>
            <a:r>
              <a:rPr lang="en-US" dirty="0"/>
              <a:t>to provide evidence-based recommendations for preventing intravascular catheter-related </a:t>
            </a:r>
            <a:r>
              <a:rPr lang="en-US" dirty="0" smtClean="0"/>
              <a:t>infections </a:t>
            </a:r>
          </a:p>
          <a:p>
            <a:r>
              <a:rPr lang="en-US" dirty="0" smtClean="0"/>
              <a:t>Major </a:t>
            </a:r>
            <a:r>
              <a:rPr lang="en-US" dirty="0"/>
              <a:t>areas of emphasis </a:t>
            </a:r>
            <a:r>
              <a:rPr lang="en-US" dirty="0" smtClean="0"/>
              <a:t>include: </a:t>
            </a:r>
          </a:p>
          <a:p>
            <a:pPr marL="914400" lvl="1" indent="-457200">
              <a:buAutoNum type="arabicParenR"/>
            </a:pPr>
            <a:r>
              <a:rPr lang="en-US" dirty="0" smtClean="0"/>
              <a:t>educating </a:t>
            </a:r>
            <a:r>
              <a:rPr lang="en-US" dirty="0"/>
              <a:t>and training healthcare personnel who insert and maintain </a:t>
            </a:r>
            <a:r>
              <a:rPr lang="en-US" dirty="0" smtClean="0"/>
              <a:t>         catheters</a:t>
            </a:r>
            <a:r>
              <a:rPr lang="en-US" dirty="0"/>
              <a:t>; </a:t>
            </a:r>
            <a:endParaRPr lang="en-US" dirty="0"/>
          </a:p>
          <a:p>
            <a:pPr marL="914400" lvl="1" indent="-457200">
              <a:buAutoNum type="arabicParenR"/>
            </a:pPr>
            <a:r>
              <a:rPr lang="en-US" dirty="0" smtClean="0"/>
              <a:t>using </a:t>
            </a:r>
            <a:r>
              <a:rPr lang="en-US" dirty="0"/>
              <a:t>maximal sterile barrier precautions during central venous catheter </a:t>
            </a:r>
            <a:r>
              <a:rPr lang="en-US" dirty="0" smtClean="0"/>
              <a:t>insertion</a:t>
            </a:r>
            <a:r>
              <a:rPr lang="en-US" dirty="0"/>
              <a:t>; </a:t>
            </a:r>
            <a:endParaRPr lang="en-US" dirty="0"/>
          </a:p>
          <a:p>
            <a:pPr marL="914400" lvl="1" indent="-457200">
              <a:buAutoNum type="arabicParenR"/>
            </a:pPr>
            <a:r>
              <a:rPr lang="en-US" dirty="0" smtClean="0"/>
              <a:t>using </a:t>
            </a:r>
            <a:r>
              <a:rPr lang="en-US" dirty="0"/>
              <a:t>a &gt; 0.5% </a:t>
            </a:r>
            <a:r>
              <a:rPr lang="en-US" dirty="0" err="1"/>
              <a:t>chlorhexidine</a:t>
            </a:r>
            <a:r>
              <a:rPr lang="en-US" dirty="0"/>
              <a:t> skin preparation with alcohol for </a:t>
            </a:r>
            <a:r>
              <a:rPr lang="en-US" dirty="0" smtClean="0"/>
              <a:t>antisepsis</a:t>
            </a:r>
            <a:r>
              <a:rPr lang="en-US" dirty="0"/>
              <a:t>; </a:t>
            </a:r>
            <a:endParaRPr lang="en-US" dirty="0"/>
          </a:p>
          <a:p>
            <a:pPr marL="914400" lvl="1" indent="-457200">
              <a:buAutoNum type="arabicParenR"/>
            </a:pPr>
            <a:r>
              <a:rPr lang="en-US" dirty="0" smtClean="0"/>
              <a:t>avoiding </a:t>
            </a:r>
            <a:r>
              <a:rPr lang="en-US" dirty="0"/>
              <a:t>routine replacement of central venous catheters as a strategy </a:t>
            </a:r>
            <a:r>
              <a:rPr lang="en-US" dirty="0" smtClean="0"/>
              <a:t>to </a:t>
            </a:r>
            <a:r>
              <a:rPr lang="en-US" dirty="0"/>
              <a:t>prevent infection; and </a:t>
            </a:r>
            <a:endParaRPr lang="en-US" dirty="0"/>
          </a:p>
          <a:p>
            <a:pPr marL="914400" lvl="1" indent="-457200">
              <a:buAutoNum type="arabicParenR"/>
            </a:pPr>
            <a:r>
              <a:rPr lang="en-US" dirty="0" smtClean="0"/>
              <a:t>using </a:t>
            </a:r>
            <a:r>
              <a:rPr lang="en-US" dirty="0"/>
              <a:t>antiseptic/antibiotic impregnated short-term central </a:t>
            </a:r>
            <a:r>
              <a:rPr lang="en-US" dirty="0" smtClean="0"/>
              <a:t>venous catheters </a:t>
            </a:r>
            <a:r>
              <a:rPr lang="en-US" dirty="0"/>
              <a:t>and </a:t>
            </a:r>
            <a:r>
              <a:rPr lang="en-US" dirty="0" err="1"/>
              <a:t>chlorhexidine</a:t>
            </a:r>
            <a:r>
              <a:rPr lang="en-US" dirty="0"/>
              <a:t> impregnated sponge </a:t>
            </a:r>
            <a:r>
              <a:rPr lang="en-US" dirty="0" smtClean="0"/>
              <a:t>dressings</a:t>
            </a:r>
            <a:endParaRPr lang="en-US" dirty="0"/>
          </a:p>
        </p:txBody>
      </p:sp>
    </p:spTree>
    <p:extLst>
      <p:ext uri="{BB962C8B-B14F-4D97-AF65-F5344CB8AC3E}">
        <p14:creationId xmlns:p14="http://schemas.microsoft.com/office/powerpoint/2010/main" val="4213548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Epidemiology and Microbiology</a:t>
            </a:r>
            <a:endParaRPr lang="en-US" dirty="0"/>
          </a:p>
        </p:txBody>
      </p:sp>
      <p:sp>
        <p:nvSpPr>
          <p:cNvPr id="3" name="Content Placeholder 2"/>
          <p:cNvSpPr>
            <a:spLocks noGrp="1"/>
          </p:cNvSpPr>
          <p:nvPr>
            <p:ph idx="1"/>
          </p:nvPr>
        </p:nvSpPr>
        <p:spPr>
          <a:xfrm>
            <a:off x="228600" y="1371600"/>
            <a:ext cx="8305800" cy="4495800"/>
          </a:xfrm>
        </p:spPr>
        <p:txBody>
          <a:bodyPr/>
          <a:lstStyle/>
          <a:p>
            <a:r>
              <a:rPr lang="en-US" dirty="0" smtClean="0"/>
              <a:t>The </a:t>
            </a:r>
            <a:r>
              <a:rPr lang="en-US" dirty="0"/>
              <a:t>most commonly reported </a:t>
            </a:r>
            <a:endParaRPr lang="en-US" dirty="0" smtClean="0"/>
          </a:p>
          <a:p>
            <a:pPr marL="0" indent="0">
              <a:buNone/>
            </a:pPr>
            <a:r>
              <a:rPr lang="en-US" dirty="0"/>
              <a:t> </a:t>
            </a:r>
            <a:r>
              <a:rPr lang="en-US" dirty="0" smtClean="0"/>
              <a:t>    causative </a:t>
            </a:r>
            <a:r>
              <a:rPr lang="en-US" dirty="0"/>
              <a:t>pathogens remain </a:t>
            </a:r>
            <a:endParaRPr lang="en-US" dirty="0" smtClean="0"/>
          </a:p>
          <a:p>
            <a:pPr marL="0" indent="0">
              <a:buNone/>
            </a:pPr>
            <a:r>
              <a:rPr lang="en-US" dirty="0"/>
              <a:t> </a:t>
            </a:r>
            <a:r>
              <a:rPr lang="en-US" dirty="0" smtClean="0"/>
              <a:t>    coagulase</a:t>
            </a:r>
            <a:r>
              <a:rPr lang="en-US" dirty="0"/>
              <a:t>-negative staphylococci, </a:t>
            </a:r>
            <a:endParaRPr lang="en-US" dirty="0" smtClean="0"/>
          </a:p>
          <a:p>
            <a:pPr marL="0" indent="0">
              <a:buNone/>
            </a:pPr>
            <a:r>
              <a:rPr lang="en-US" dirty="0"/>
              <a:t> </a:t>
            </a:r>
            <a:r>
              <a:rPr lang="en-US" dirty="0" smtClean="0"/>
              <a:t>    </a:t>
            </a:r>
            <a:r>
              <a:rPr lang="en-US" i="1" dirty="0" smtClean="0"/>
              <a:t>Staphylococcus </a:t>
            </a:r>
            <a:r>
              <a:rPr lang="en-US" i="1" dirty="0" err="1"/>
              <a:t>aureus</a:t>
            </a:r>
            <a:r>
              <a:rPr lang="en-US" dirty="0"/>
              <a:t>, </a:t>
            </a:r>
            <a:endParaRPr lang="en-US" dirty="0" smtClean="0"/>
          </a:p>
          <a:p>
            <a:pPr marL="0" indent="0">
              <a:buNone/>
            </a:pPr>
            <a:r>
              <a:rPr lang="en-US" dirty="0"/>
              <a:t> </a:t>
            </a:r>
            <a:r>
              <a:rPr lang="en-US" dirty="0" smtClean="0"/>
              <a:t>    enterococci</a:t>
            </a:r>
            <a:r>
              <a:rPr lang="en-US" dirty="0"/>
              <a:t>, and </a:t>
            </a:r>
            <a:r>
              <a:rPr lang="en-US" i="1" dirty="0" smtClean="0"/>
              <a:t>Candida</a:t>
            </a:r>
            <a:r>
              <a:rPr lang="en-US" dirty="0" smtClean="0"/>
              <a:t> </a:t>
            </a:r>
          </a:p>
          <a:p>
            <a:r>
              <a:rPr lang="en-US" dirty="0" smtClean="0"/>
              <a:t>Gram </a:t>
            </a:r>
            <a:r>
              <a:rPr lang="en-US" dirty="0"/>
              <a:t>negative bacilli accounted for 19% </a:t>
            </a:r>
            <a:endParaRPr lang="en-US" dirty="0" smtClean="0"/>
          </a:p>
          <a:p>
            <a:pPr marL="0" indent="0">
              <a:buNone/>
            </a:pPr>
            <a:r>
              <a:rPr lang="en-US" dirty="0"/>
              <a:t> </a:t>
            </a:r>
            <a:r>
              <a:rPr lang="en-US" dirty="0" smtClean="0"/>
              <a:t>    and </a:t>
            </a:r>
            <a:r>
              <a:rPr lang="en-US" dirty="0"/>
              <a:t>21% of CLABSIs reported to </a:t>
            </a:r>
            <a:r>
              <a:rPr lang="en-US" dirty="0" smtClean="0"/>
              <a:t>CDC and </a:t>
            </a:r>
            <a:r>
              <a:rPr lang="en-US" dirty="0"/>
              <a:t>the Surveillance </a:t>
            </a:r>
            <a:r>
              <a:rPr lang="en-US" dirty="0" smtClean="0"/>
              <a:t>  </a:t>
            </a:r>
          </a:p>
          <a:p>
            <a:pPr marL="0" indent="0">
              <a:buNone/>
            </a:pPr>
            <a:r>
              <a:rPr lang="en-US" dirty="0"/>
              <a:t> </a:t>
            </a:r>
            <a:r>
              <a:rPr lang="en-US" dirty="0" smtClean="0"/>
              <a:t>    and </a:t>
            </a:r>
            <a:r>
              <a:rPr lang="en-US" dirty="0"/>
              <a:t>Control of Pathogens of Epidemiological Importance </a:t>
            </a:r>
            <a:r>
              <a:rPr lang="en-US" dirty="0" smtClean="0"/>
              <a:t>    </a:t>
            </a:r>
          </a:p>
          <a:p>
            <a:pPr marL="0" indent="0">
              <a:buNone/>
            </a:pPr>
            <a:r>
              <a:rPr lang="en-US" dirty="0"/>
              <a:t> </a:t>
            </a:r>
            <a:r>
              <a:rPr lang="en-US" dirty="0" smtClean="0"/>
              <a:t>    (</a:t>
            </a:r>
            <a:r>
              <a:rPr lang="en-US" dirty="0"/>
              <a:t>SCOPE) database, </a:t>
            </a:r>
            <a:r>
              <a:rPr lang="en-US" dirty="0" smtClean="0"/>
              <a:t>respectively</a:t>
            </a:r>
            <a:endParaRPr lang="en-US" dirty="0"/>
          </a:p>
        </p:txBody>
      </p:sp>
      <p:pic>
        <p:nvPicPr>
          <p:cNvPr id="4" name="Picture 3" descr="iv-infectio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7400" y="1295400"/>
            <a:ext cx="2969050" cy="2743200"/>
          </a:xfrm>
          <a:prstGeom prst="rect">
            <a:avLst/>
          </a:prstGeom>
        </p:spPr>
      </p:pic>
    </p:spTree>
    <p:extLst>
      <p:ext uri="{BB962C8B-B14F-4D97-AF65-F5344CB8AC3E}">
        <p14:creationId xmlns:p14="http://schemas.microsoft.com/office/powerpoint/2010/main" val="3087525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idx="1"/>
          </p:nvPr>
        </p:nvSpPr>
        <p:spPr>
          <a:xfrm>
            <a:off x="457200" y="1371600"/>
            <a:ext cx="8458200" cy="4495800"/>
          </a:xfrm>
        </p:spPr>
        <p:txBody>
          <a:bodyPr/>
          <a:lstStyle/>
          <a:p>
            <a:r>
              <a:rPr lang="en-US" dirty="0"/>
              <a:t>There are four recognized routes for contamination of catheters: </a:t>
            </a:r>
            <a:endParaRPr lang="en-US" dirty="0" smtClean="0"/>
          </a:p>
          <a:p>
            <a:pPr lvl="1"/>
            <a:r>
              <a:rPr lang="en-US" sz="2400" dirty="0" smtClean="0"/>
              <a:t>Migration </a:t>
            </a:r>
            <a:r>
              <a:rPr lang="en-US" sz="2400" dirty="0"/>
              <a:t>of skin organisms at the insertion site into the cutaneous catheter tract and along the surface of the catheter with colonization of the catheter tip; </a:t>
            </a:r>
            <a:r>
              <a:rPr lang="en-US" sz="2400" b="1" dirty="0"/>
              <a:t>this is the most common route of infection for short-term catheters </a:t>
            </a:r>
          </a:p>
          <a:p>
            <a:pPr lvl="1"/>
            <a:r>
              <a:rPr lang="en-US" sz="2400" dirty="0" smtClean="0"/>
              <a:t>Direct </a:t>
            </a:r>
            <a:r>
              <a:rPr lang="en-US" sz="2400" dirty="0"/>
              <a:t>contamination of the catheter or catheter hub by contact with hands or contaminated fluids or </a:t>
            </a:r>
            <a:r>
              <a:rPr lang="en-US" sz="2400" dirty="0" smtClean="0"/>
              <a:t>devices; </a:t>
            </a:r>
          </a:p>
          <a:p>
            <a:pPr lvl="1"/>
            <a:r>
              <a:rPr lang="en-US" sz="2400" dirty="0" smtClean="0"/>
              <a:t>Less </a:t>
            </a:r>
            <a:r>
              <a:rPr lang="en-US" sz="2400" dirty="0"/>
              <a:t>commonly, catheters might become </a:t>
            </a:r>
            <a:r>
              <a:rPr lang="en-US" sz="2400" dirty="0" err="1"/>
              <a:t>hematogenously</a:t>
            </a:r>
            <a:r>
              <a:rPr lang="en-US" sz="2400" dirty="0"/>
              <a:t> seeded from another focus of </a:t>
            </a:r>
            <a:r>
              <a:rPr lang="en-US" sz="2400" dirty="0" smtClean="0"/>
              <a:t>infection; </a:t>
            </a:r>
            <a:r>
              <a:rPr lang="en-US" sz="2400" dirty="0"/>
              <a:t>and </a:t>
            </a:r>
            <a:endParaRPr lang="en-US" sz="2400" dirty="0" smtClean="0"/>
          </a:p>
          <a:p>
            <a:pPr lvl="1"/>
            <a:r>
              <a:rPr lang="en-US" sz="2400" dirty="0"/>
              <a:t>R</a:t>
            </a:r>
            <a:r>
              <a:rPr lang="en-US" sz="2400" dirty="0" smtClean="0"/>
              <a:t>arely</a:t>
            </a:r>
            <a:r>
              <a:rPr lang="en-US" sz="2400" dirty="0"/>
              <a:t>, </a:t>
            </a:r>
            <a:r>
              <a:rPr lang="en-US" sz="2400" dirty="0" err="1"/>
              <a:t>infusate</a:t>
            </a:r>
            <a:r>
              <a:rPr lang="en-US" sz="2400" dirty="0"/>
              <a:t> contamination might lead to </a:t>
            </a:r>
            <a:r>
              <a:rPr lang="en-US" sz="2400" dirty="0" smtClean="0"/>
              <a:t>CRBSI</a:t>
            </a:r>
            <a:endParaRPr lang="en-US" sz="2400" dirty="0"/>
          </a:p>
        </p:txBody>
      </p:sp>
    </p:spTree>
    <p:extLst>
      <p:ext uri="{BB962C8B-B14F-4D97-AF65-F5344CB8AC3E}">
        <p14:creationId xmlns:p14="http://schemas.microsoft.com/office/powerpoint/2010/main" val="3444170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924800" cy="1219200"/>
          </a:xfrm>
        </p:spPr>
        <p:txBody>
          <a:bodyPr/>
          <a:lstStyle/>
          <a:p>
            <a:r>
              <a:rPr lang="en-US" dirty="0" smtClean="0"/>
              <a:t>Pathophysiology: CRBSI Considerations</a:t>
            </a:r>
            <a:endParaRPr lang="en-US" dirty="0"/>
          </a:p>
        </p:txBody>
      </p:sp>
      <p:sp>
        <p:nvSpPr>
          <p:cNvPr id="3" name="Content Placeholder 2"/>
          <p:cNvSpPr>
            <a:spLocks noGrp="1"/>
          </p:cNvSpPr>
          <p:nvPr>
            <p:ph idx="1"/>
          </p:nvPr>
        </p:nvSpPr>
        <p:spPr>
          <a:xfrm>
            <a:off x="0" y="1143000"/>
            <a:ext cx="9144000" cy="4495800"/>
          </a:xfrm>
        </p:spPr>
        <p:txBody>
          <a:bodyPr/>
          <a:lstStyle/>
          <a:p>
            <a:r>
              <a:rPr lang="en-US" dirty="0"/>
              <a:t>Some catheter materials also have surface irregularities that enhance the microbial adherence of certain species (e.g., </a:t>
            </a:r>
            <a:r>
              <a:rPr lang="en-US" i="1" dirty="0"/>
              <a:t>S. </a:t>
            </a:r>
            <a:r>
              <a:rPr lang="en-US" i="1" dirty="0" err="1"/>
              <a:t>epidermidis</a:t>
            </a:r>
            <a:r>
              <a:rPr lang="en-US" i="1" dirty="0"/>
              <a:t> </a:t>
            </a:r>
            <a:r>
              <a:rPr lang="en-US" dirty="0"/>
              <a:t>and </a:t>
            </a:r>
            <a:r>
              <a:rPr lang="en-US" i="1" dirty="0"/>
              <a:t>C. </a:t>
            </a:r>
            <a:r>
              <a:rPr lang="en-US" i="1" dirty="0" err="1"/>
              <a:t>albicans</a:t>
            </a:r>
            <a:r>
              <a:rPr lang="en-US" i="1" dirty="0"/>
              <a:t> </a:t>
            </a:r>
            <a:r>
              <a:rPr lang="en-US" dirty="0" smtClean="0"/>
              <a:t>)</a:t>
            </a:r>
          </a:p>
          <a:p>
            <a:r>
              <a:rPr lang="en-US" dirty="0" smtClean="0"/>
              <a:t>Catheters </a:t>
            </a:r>
            <a:r>
              <a:rPr lang="en-US" dirty="0"/>
              <a:t>made of these materials are especially vulnerable to microbial colonization and subsequent </a:t>
            </a:r>
            <a:r>
              <a:rPr lang="en-US" dirty="0" smtClean="0"/>
              <a:t>infection </a:t>
            </a:r>
          </a:p>
          <a:p>
            <a:r>
              <a:rPr lang="en-US" dirty="0" smtClean="0"/>
              <a:t>Due </a:t>
            </a:r>
            <a:r>
              <a:rPr lang="en-US" dirty="0"/>
              <a:t>to the formation of the fibrin sheath, </a:t>
            </a:r>
            <a:r>
              <a:rPr lang="en-US" dirty="0" err="1"/>
              <a:t>silastic</a:t>
            </a:r>
            <a:r>
              <a:rPr lang="en-US" dirty="0"/>
              <a:t> catheters are associated with higher risk of catheter infections than polyurethane </a:t>
            </a:r>
            <a:r>
              <a:rPr lang="en-US" dirty="0" smtClean="0"/>
              <a:t>catheters </a:t>
            </a:r>
          </a:p>
          <a:p>
            <a:r>
              <a:rPr lang="en-US" dirty="0" smtClean="0"/>
              <a:t>On </a:t>
            </a:r>
            <a:r>
              <a:rPr lang="en-US" dirty="0"/>
              <a:t>the other hand, biofilm formation by </a:t>
            </a:r>
            <a:r>
              <a:rPr lang="en-US" i="1" dirty="0"/>
              <a:t>C. </a:t>
            </a:r>
            <a:r>
              <a:rPr lang="en-US" i="1" dirty="0" err="1"/>
              <a:t>albicans</a:t>
            </a:r>
            <a:r>
              <a:rPr lang="en-US" i="1" dirty="0"/>
              <a:t> </a:t>
            </a:r>
            <a:r>
              <a:rPr lang="en-US" dirty="0"/>
              <a:t>occurs more readily on silicone elastomer catheter surfaces than polyurethane </a:t>
            </a:r>
            <a:r>
              <a:rPr lang="en-US" dirty="0" smtClean="0"/>
              <a:t>catheters</a:t>
            </a:r>
          </a:p>
          <a:p>
            <a:r>
              <a:rPr lang="en-US" dirty="0" smtClean="0"/>
              <a:t>Modification </a:t>
            </a:r>
            <a:r>
              <a:rPr lang="en-US" dirty="0"/>
              <a:t>of the biomaterial surface properties has been shown to influence the ability of </a:t>
            </a:r>
            <a:r>
              <a:rPr lang="en-US" i="1" dirty="0"/>
              <a:t>C. </a:t>
            </a:r>
            <a:r>
              <a:rPr lang="en-US" i="1" dirty="0" err="1"/>
              <a:t>albicans</a:t>
            </a:r>
            <a:r>
              <a:rPr lang="en-US" i="1" dirty="0"/>
              <a:t> </a:t>
            </a:r>
            <a:r>
              <a:rPr lang="en-US" dirty="0"/>
              <a:t>to form biofilm </a:t>
            </a:r>
          </a:p>
        </p:txBody>
      </p:sp>
    </p:spTree>
    <p:extLst>
      <p:ext uri="{BB962C8B-B14F-4D97-AF65-F5344CB8AC3E}">
        <p14:creationId xmlns:p14="http://schemas.microsoft.com/office/powerpoint/2010/main" val="2867520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219200"/>
          </a:xfrm>
        </p:spPr>
        <p:txBody>
          <a:bodyPr/>
          <a:lstStyle/>
          <a:p>
            <a:r>
              <a:rPr lang="en-US" dirty="0" smtClean="0"/>
              <a:t>Pathophysiology: CRBSI Considerations</a:t>
            </a:r>
            <a:endParaRPr lang="en-US" dirty="0"/>
          </a:p>
        </p:txBody>
      </p:sp>
      <p:sp>
        <p:nvSpPr>
          <p:cNvPr id="3" name="Content Placeholder 2"/>
          <p:cNvSpPr>
            <a:spLocks noGrp="1"/>
          </p:cNvSpPr>
          <p:nvPr>
            <p:ph idx="1"/>
          </p:nvPr>
        </p:nvSpPr>
        <p:spPr>
          <a:xfrm>
            <a:off x="457200" y="1371600"/>
            <a:ext cx="8382000" cy="4495800"/>
          </a:xfrm>
        </p:spPr>
        <p:txBody>
          <a:bodyPr/>
          <a:lstStyle/>
          <a:p>
            <a:r>
              <a:rPr lang="en-US" i="1" dirty="0" smtClean="0"/>
              <a:t>S</a:t>
            </a:r>
            <a:r>
              <a:rPr lang="en-US" i="1" dirty="0"/>
              <a:t>. </a:t>
            </a:r>
            <a:r>
              <a:rPr lang="en-US" i="1" dirty="0" err="1"/>
              <a:t>aureus</a:t>
            </a:r>
            <a:r>
              <a:rPr lang="en-US" i="1" dirty="0"/>
              <a:t> </a:t>
            </a:r>
            <a:r>
              <a:rPr lang="en-US" dirty="0"/>
              <a:t>can adhere to host proteins (e.g., fibrinogen, </a:t>
            </a:r>
            <a:r>
              <a:rPr lang="en-US" dirty="0" err="1"/>
              <a:t>fibronectin</a:t>
            </a:r>
            <a:r>
              <a:rPr lang="en-US" dirty="0"/>
              <a:t>) commonly present on catheters by expressing clumping factors (</a:t>
            </a:r>
            <a:r>
              <a:rPr lang="en-US" dirty="0" err="1"/>
              <a:t>ClfA</a:t>
            </a:r>
            <a:r>
              <a:rPr lang="en-US" dirty="0"/>
              <a:t> and </a:t>
            </a:r>
            <a:r>
              <a:rPr lang="en-US" dirty="0" err="1"/>
              <a:t>ClfB</a:t>
            </a:r>
            <a:r>
              <a:rPr lang="en-US" dirty="0"/>
              <a:t>) that bind to the protein </a:t>
            </a:r>
            <a:r>
              <a:rPr lang="en-US" dirty="0" err="1"/>
              <a:t>adhesins</a:t>
            </a:r>
            <a:r>
              <a:rPr lang="en-US" dirty="0"/>
              <a:t> </a:t>
            </a:r>
            <a:endParaRPr lang="en-US" dirty="0" smtClean="0"/>
          </a:p>
          <a:p>
            <a:r>
              <a:rPr lang="en-US" dirty="0"/>
              <a:t>A</a:t>
            </a:r>
            <a:r>
              <a:rPr lang="en-US" dirty="0" smtClean="0"/>
              <a:t>dherence </a:t>
            </a:r>
            <a:r>
              <a:rPr lang="en-US" dirty="0"/>
              <a:t>is enhanced through the production by microbial organisms, such as coagulase negative </a:t>
            </a:r>
            <a:r>
              <a:rPr lang="en-US" dirty="0" smtClean="0"/>
              <a:t>staphylococci, </a:t>
            </a:r>
            <a:r>
              <a:rPr lang="en-US" i="1" dirty="0"/>
              <a:t>S. </a:t>
            </a:r>
            <a:r>
              <a:rPr lang="en-US" i="1" dirty="0" err="1" smtClean="0"/>
              <a:t>aureus</a:t>
            </a:r>
            <a:r>
              <a:rPr lang="en-US" dirty="0" smtClean="0"/>
              <a:t>, </a:t>
            </a:r>
            <a:r>
              <a:rPr lang="en-US" i="1" dirty="0"/>
              <a:t>Pseudomonas </a:t>
            </a:r>
            <a:r>
              <a:rPr lang="en-US" i="1" dirty="0" err="1" smtClean="0"/>
              <a:t>aeruginosa</a:t>
            </a:r>
            <a:r>
              <a:rPr lang="en-US" dirty="0" smtClean="0"/>
              <a:t>, </a:t>
            </a:r>
            <a:r>
              <a:rPr lang="en-US" dirty="0"/>
              <a:t>and </a:t>
            </a:r>
            <a:r>
              <a:rPr lang="en-US" i="1" dirty="0"/>
              <a:t>Candida </a:t>
            </a:r>
            <a:r>
              <a:rPr lang="en-US" dirty="0" smtClean="0"/>
              <a:t>species of </a:t>
            </a:r>
            <a:r>
              <a:rPr lang="en-US" dirty="0"/>
              <a:t>an extracellular polymeric substance (EPS) consisting mostly of an </a:t>
            </a:r>
            <a:r>
              <a:rPr lang="en-US" dirty="0" err="1"/>
              <a:t>exopolysaccharide</a:t>
            </a:r>
            <a:r>
              <a:rPr lang="en-US" dirty="0"/>
              <a:t> that forms a microbial biofilm layer </a:t>
            </a:r>
            <a:endParaRPr lang="en-US" dirty="0" smtClean="0"/>
          </a:p>
          <a:p>
            <a:r>
              <a:rPr lang="en-US" dirty="0" smtClean="0"/>
              <a:t>This </a:t>
            </a:r>
            <a:r>
              <a:rPr lang="en-US" dirty="0"/>
              <a:t>biofilm matrix is enriched by divalent metallic </a:t>
            </a:r>
            <a:r>
              <a:rPr lang="en-US" dirty="0" err="1"/>
              <a:t>cations</a:t>
            </a:r>
            <a:r>
              <a:rPr lang="en-US" dirty="0"/>
              <a:t>, such as calcium, magnesium and iron, which make it a solid enclave in which microbial organisms can embed </a:t>
            </a:r>
            <a:r>
              <a:rPr lang="en-US" dirty="0" smtClean="0"/>
              <a:t>themselves</a:t>
            </a:r>
            <a:endParaRPr lang="en-US" dirty="0"/>
          </a:p>
        </p:txBody>
      </p:sp>
    </p:spTree>
    <p:extLst>
      <p:ext uri="{BB962C8B-B14F-4D97-AF65-F5344CB8AC3E}">
        <p14:creationId xmlns:p14="http://schemas.microsoft.com/office/powerpoint/2010/main" val="2996979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772400" cy="1219200"/>
          </a:xfrm>
        </p:spPr>
        <p:txBody>
          <a:bodyPr/>
          <a:lstStyle/>
          <a:p>
            <a:r>
              <a:rPr lang="en-US" dirty="0" smtClean="0"/>
              <a:t>Pathophysiology: CRBSI Considerations</a:t>
            </a:r>
            <a:endParaRPr lang="en-US" dirty="0"/>
          </a:p>
        </p:txBody>
      </p:sp>
      <p:sp>
        <p:nvSpPr>
          <p:cNvPr id="3" name="Content Placeholder 2"/>
          <p:cNvSpPr>
            <a:spLocks noGrp="1"/>
          </p:cNvSpPr>
          <p:nvPr>
            <p:ph idx="1"/>
          </p:nvPr>
        </p:nvSpPr>
        <p:spPr>
          <a:xfrm>
            <a:off x="228600" y="1295400"/>
            <a:ext cx="8458200" cy="4495800"/>
          </a:xfrm>
        </p:spPr>
        <p:txBody>
          <a:bodyPr/>
          <a:lstStyle/>
          <a:p>
            <a:r>
              <a:rPr lang="en-US" dirty="0"/>
              <a:t>Such a biofilm </a:t>
            </a:r>
            <a:r>
              <a:rPr lang="en-US" dirty="0" smtClean="0"/>
              <a:t>potentiates </a:t>
            </a:r>
            <a:r>
              <a:rPr lang="en-US" dirty="0"/>
              <a:t>the pathogenicity of various microbes by allowing them to withstand host defense mechanisms (e.g., acting as a barrier to engulfment and killing by </a:t>
            </a:r>
            <a:r>
              <a:rPr lang="en-US" dirty="0" err="1"/>
              <a:t>polymorphonuclear</a:t>
            </a:r>
            <a:r>
              <a:rPr lang="en-US" dirty="0"/>
              <a:t> leukocytes) or by </a:t>
            </a:r>
            <a:endParaRPr lang="en-US" dirty="0" smtClean="0"/>
          </a:p>
          <a:p>
            <a:pPr marL="0" indent="0">
              <a:buNone/>
            </a:pPr>
            <a:r>
              <a:rPr lang="en-US" dirty="0"/>
              <a:t> </a:t>
            </a:r>
            <a:r>
              <a:rPr lang="en-US" dirty="0" smtClean="0"/>
              <a:t>   making </a:t>
            </a:r>
            <a:r>
              <a:rPr lang="en-US" dirty="0"/>
              <a:t>them less susceptible to </a:t>
            </a:r>
            <a:endParaRPr lang="en-US" dirty="0" smtClean="0"/>
          </a:p>
          <a:p>
            <a:pPr marL="0" indent="0">
              <a:buNone/>
            </a:pPr>
            <a:r>
              <a:rPr lang="en-US" dirty="0"/>
              <a:t> </a:t>
            </a:r>
            <a:r>
              <a:rPr lang="en-US" dirty="0" smtClean="0"/>
              <a:t>   antimicrobial </a:t>
            </a:r>
            <a:r>
              <a:rPr lang="en-US" dirty="0"/>
              <a:t>agents (e.g., forming a </a:t>
            </a:r>
            <a:endParaRPr lang="en-US" dirty="0" smtClean="0"/>
          </a:p>
          <a:p>
            <a:pPr marL="0" indent="0">
              <a:buNone/>
            </a:pPr>
            <a:r>
              <a:rPr lang="en-US" dirty="0"/>
              <a:t> </a:t>
            </a:r>
            <a:r>
              <a:rPr lang="en-US" dirty="0" smtClean="0"/>
              <a:t>   matrix </a:t>
            </a:r>
            <a:r>
              <a:rPr lang="en-US" dirty="0"/>
              <a:t>that binds antimicrobials </a:t>
            </a:r>
            <a:endParaRPr lang="en-US" dirty="0" smtClean="0"/>
          </a:p>
          <a:p>
            <a:pPr marL="0" indent="0">
              <a:buNone/>
            </a:pPr>
            <a:r>
              <a:rPr lang="en-US" dirty="0"/>
              <a:t> </a:t>
            </a:r>
            <a:r>
              <a:rPr lang="en-US" dirty="0" smtClean="0"/>
              <a:t>   before </a:t>
            </a:r>
            <a:r>
              <a:rPr lang="en-US" dirty="0"/>
              <a:t>their contact with the organism </a:t>
            </a:r>
            <a:endParaRPr lang="en-US" dirty="0" smtClean="0"/>
          </a:p>
          <a:p>
            <a:pPr marL="0" indent="0">
              <a:buNone/>
            </a:pPr>
            <a:r>
              <a:rPr lang="en-US" dirty="0"/>
              <a:t> </a:t>
            </a:r>
            <a:r>
              <a:rPr lang="en-US" dirty="0" smtClean="0"/>
              <a:t>   cell </a:t>
            </a:r>
            <a:r>
              <a:rPr lang="en-US" dirty="0"/>
              <a:t>wall or providing for a population </a:t>
            </a:r>
            <a:endParaRPr lang="en-US" dirty="0" smtClean="0"/>
          </a:p>
          <a:p>
            <a:pPr marL="0" indent="0">
              <a:buNone/>
            </a:pPr>
            <a:r>
              <a:rPr lang="en-US" dirty="0"/>
              <a:t> </a:t>
            </a:r>
            <a:r>
              <a:rPr lang="en-US" dirty="0" smtClean="0"/>
              <a:t>   of antimicrobial </a:t>
            </a:r>
            <a:r>
              <a:rPr lang="en-US" dirty="0"/>
              <a:t>tolerant </a:t>
            </a:r>
            <a:endParaRPr lang="en-US" dirty="0" smtClean="0"/>
          </a:p>
          <a:p>
            <a:pPr marL="0" indent="0">
              <a:buNone/>
            </a:pPr>
            <a:r>
              <a:rPr lang="en-US" dirty="0"/>
              <a:t> </a:t>
            </a:r>
            <a:r>
              <a:rPr lang="en-US" dirty="0" smtClean="0"/>
              <a:t>  "</a:t>
            </a:r>
            <a:r>
              <a:rPr lang="en-US" dirty="0" err="1"/>
              <a:t>persister</a:t>
            </a:r>
            <a:r>
              <a:rPr lang="en-US" dirty="0"/>
              <a:t>" cells</a:t>
            </a:r>
            <a:r>
              <a:rPr lang="en-US" dirty="0" smtClean="0"/>
              <a:t>)</a:t>
            </a:r>
            <a:endParaRPr lang="en-US" dirty="0"/>
          </a:p>
        </p:txBody>
      </p:sp>
      <p:pic>
        <p:nvPicPr>
          <p:cNvPr id="4" name="Picture 3" descr="bacterial_biofilm_154_lg.jpg"/>
          <p:cNvPicPr>
            <a:picLocks noChangeAspect="1"/>
          </p:cNvPicPr>
          <p:nvPr/>
        </p:nvPicPr>
        <p:blipFill rotWithShape="1">
          <a:blip r:embed="rId2">
            <a:extLst>
              <a:ext uri="{28A0092B-C50C-407E-A947-70E740481C1C}">
                <a14:useLocalDpi xmlns:a14="http://schemas.microsoft.com/office/drawing/2010/main" val="0"/>
              </a:ext>
            </a:extLst>
          </a:blip>
          <a:srcRect b="7246"/>
          <a:stretch/>
        </p:blipFill>
        <p:spPr>
          <a:xfrm>
            <a:off x="5410200" y="2819400"/>
            <a:ext cx="3552229" cy="2590800"/>
          </a:xfrm>
          <a:prstGeom prst="rect">
            <a:avLst/>
          </a:prstGeom>
        </p:spPr>
      </p:pic>
    </p:spTree>
    <p:extLst>
      <p:ext uri="{BB962C8B-B14F-4D97-AF65-F5344CB8AC3E}">
        <p14:creationId xmlns:p14="http://schemas.microsoft.com/office/powerpoint/2010/main" val="3398983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524000"/>
            <a:ext cx="8001000" cy="4495800"/>
          </a:xfrm>
        </p:spPr>
        <p:txBody>
          <a:bodyPr/>
          <a:lstStyle/>
          <a:p>
            <a:r>
              <a:rPr lang="en-US" b="1" dirty="0"/>
              <a:t>Do not administer systemic antimicrobial prophylaxis routinely before insertion or during use of an intravascular catheter to prevent catheter colonization or CRBSI </a:t>
            </a:r>
            <a:endParaRPr lang="en-US" b="1" dirty="0" smtClean="0"/>
          </a:p>
          <a:p>
            <a:pPr lvl="1"/>
            <a:r>
              <a:rPr lang="en-US" dirty="0" smtClean="0"/>
              <a:t>Efficacy data are largely conflicting</a:t>
            </a:r>
          </a:p>
          <a:p>
            <a:pPr lvl="1"/>
            <a:r>
              <a:rPr lang="en-US" dirty="0" smtClean="0"/>
              <a:t>Some studies have indicated decreases in infections while others have not</a:t>
            </a:r>
          </a:p>
          <a:p>
            <a:pPr lvl="1"/>
            <a:r>
              <a:rPr lang="en-US" dirty="0" smtClean="0"/>
              <a:t>35% of patients in a study assessing oral prophylaxis with rifampin and </a:t>
            </a:r>
            <a:r>
              <a:rPr lang="en-US" dirty="0" err="1" smtClean="0"/>
              <a:t>novobiocin</a:t>
            </a:r>
            <a:r>
              <a:rPr lang="en-US" dirty="0" smtClean="0"/>
              <a:t> discontinued treatment due to toxicity</a:t>
            </a:r>
          </a:p>
          <a:p>
            <a:pPr lvl="1"/>
            <a:r>
              <a:rPr lang="en-US" u="sng" dirty="0" smtClean="0"/>
              <a:t>Heterogeneity </a:t>
            </a:r>
            <a:r>
              <a:rPr lang="en-US" u="sng" dirty="0"/>
              <a:t>in these studies precludes making any conclusion regarding efficacy </a:t>
            </a:r>
          </a:p>
        </p:txBody>
      </p:sp>
    </p:spTree>
    <p:extLst>
      <p:ext uri="{BB962C8B-B14F-4D97-AF65-F5344CB8AC3E}">
        <p14:creationId xmlns:p14="http://schemas.microsoft.com/office/powerpoint/2010/main" val="4134338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152400" y="1143000"/>
            <a:ext cx="8839200" cy="4495800"/>
          </a:xfrm>
        </p:spPr>
        <p:txBody>
          <a:bodyPr/>
          <a:lstStyle/>
          <a:p>
            <a:r>
              <a:rPr lang="en-US" sz="3600" dirty="0" smtClean="0"/>
              <a:t>ID in the Nephrology Patient:</a:t>
            </a:r>
          </a:p>
          <a:p>
            <a:pPr lvl="1"/>
            <a:r>
              <a:rPr lang="en-US" sz="3600" dirty="0" smtClean="0"/>
              <a:t>Patients with </a:t>
            </a:r>
            <a:r>
              <a:rPr lang="en-US" sz="3600" dirty="0"/>
              <a:t>CKD and end stage renal disease (ESRD) </a:t>
            </a:r>
            <a:r>
              <a:rPr lang="en-US" sz="3600" dirty="0" smtClean="0"/>
              <a:t>receiving dialysis </a:t>
            </a:r>
            <a:r>
              <a:rPr lang="en-US" sz="3600" dirty="0"/>
              <a:t>have a higher rate of infection than </a:t>
            </a:r>
            <a:r>
              <a:rPr lang="en-US" sz="3600" dirty="0" smtClean="0"/>
              <a:t>individuals without </a:t>
            </a:r>
            <a:r>
              <a:rPr lang="en-US" sz="3600" dirty="0"/>
              <a:t>kidney </a:t>
            </a:r>
            <a:r>
              <a:rPr lang="en-US" sz="3600" dirty="0" smtClean="0"/>
              <a:t>disease</a:t>
            </a:r>
            <a:endParaRPr lang="en-US" sz="3600" dirty="0"/>
          </a:p>
          <a:p>
            <a:pPr lvl="1"/>
            <a:r>
              <a:rPr lang="en-US" sz="3600" dirty="0" smtClean="0"/>
              <a:t>Higher rates </a:t>
            </a:r>
            <a:r>
              <a:rPr lang="en-US" sz="3600" dirty="0"/>
              <a:t>of pneumonia and </a:t>
            </a:r>
            <a:r>
              <a:rPr lang="en-US" sz="3600" dirty="0" smtClean="0"/>
              <a:t>sepsis than </a:t>
            </a:r>
            <a:r>
              <a:rPr lang="en-US" sz="3600" dirty="0"/>
              <a:t>individuals without </a:t>
            </a:r>
            <a:r>
              <a:rPr lang="en-US" sz="3600" dirty="0" smtClean="0"/>
              <a:t>CKD</a:t>
            </a:r>
          </a:p>
        </p:txBody>
      </p:sp>
    </p:spTree>
    <p:extLst>
      <p:ext uri="{BB962C8B-B14F-4D97-AF65-F5344CB8AC3E}">
        <p14:creationId xmlns:p14="http://schemas.microsoft.com/office/powerpoint/2010/main" val="137333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524000"/>
            <a:ext cx="8077200" cy="4495800"/>
          </a:xfrm>
        </p:spPr>
        <p:txBody>
          <a:bodyPr/>
          <a:lstStyle/>
          <a:p>
            <a:r>
              <a:rPr lang="en-US" sz="2800" dirty="0"/>
              <a:t>Use </a:t>
            </a:r>
            <a:r>
              <a:rPr lang="en-US" sz="2800" dirty="0" err="1"/>
              <a:t>povidone</a:t>
            </a:r>
            <a:r>
              <a:rPr lang="en-US" sz="2800" dirty="0"/>
              <a:t> iodine antiseptic ointment or bacitracin/ </a:t>
            </a:r>
            <a:r>
              <a:rPr lang="en-US" sz="2800" dirty="0" smtClean="0"/>
              <a:t>gramicidin*/</a:t>
            </a:r>
            <a:r>
              <a:rPr lang="en-US" sz="2800" dirty="0" err="1"/>
              <a:t>polymyxin</a:t>
            </a:r>
            <a:r>
              <a:rPr lang="en-US" sz="2800" dirty="0"/>
              <a:t> B ointment at the hemodialysis catheter exit site after catheter insertion and at the end of each dialysis session only if this ointment does not interact with the material of the hemodialysis catheter per manufacturer’s </a:t>
            </a:r>
            <a:r>
              <a:rPr lang="en-US" sz="2800" dirty="0" smtClean="0"/>
              <a:t>recommendation</a:t>
            </a:r>
          </a:p>
          <a:p>
            <a:pPr marL="0" indent="0">
              <a:buNone/>
            </a:pPr>
            <a:endParaRPr lang="en-US" sz="2800" dirty="0" smtClean="0"/>
          </a:p>
          <a:p>
            <a:pPr marL="0" indent="0">
              <a:buNone/>
            </a:pPr>
            <a:r>
              <a:rPr lang="en-US" dirty="0" smtClean="0"/>
              <a:t>* - US containing preparations do not include gramicidin</a:t>
            </a:r>
          </a:p>
          <a:p>
            <a:endParaRPr lang="en-US" sz="2800" dirty="0"/>
          </a:p>
        </p:txBody>
      </p:sp>
    </p:spTree>
    <p:extLst>
      <p:ext uri="{BB962C8B-B14F-4D97-AF65-F5344CB8AC3E}">
        <p14:creationId xmlns:p14="http://schemas.microsoft.com/office/powerpoint/2010/main" val="1717484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962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295400"/>
            <a:ext cx="8458200" cy="4495800"/>
          </a:xfrm>
        </p:spPr>
        <p:txBody>
          <a:bodyPr/>
          <a:lstStyle/>
          <a:p>
            <a:r>
              <a:rPr lang="en-US" dirty="0" smtClean="0"/>
              <a:t>The </a:t>
            </a:r>
            <a:r>
              <a:rPr lang="en-US" dirty="0"/>
              <a:t>application of bacitracin/gramicidin/</a:t>
            </a:r>
            <a:r>
              <a:rPr lang="en-US" dirty="0" err="1"/>
              <a:t>polymyxin</a:t>
            </a:r>
            <a:r>
              <a:rPr lang="en-US" dirty="0"/>
              <a:t> B ointment at the catheter insertion site was compared with placebo in 169 hemodialysis </a:t>
            </a:r>
            <a:r>
              <a:rPr lang="en-US" dirty="0" smtClean="0"/>
              <a:t>patients </a:t>
            </a:r>
            <a:r>
              <a:rPr lang="en-US" dirty="0"/>
              <a:t>Infections were observed in more patients in the placebo group than in the bacitracin/gramicidin/</a:t>
            </a:r>
            <a:r>
              <a:rPr lang="en-US" dirty="0" err="1"/>
              <a:t>polymyxin</a:t>
            </a:r>
            <a:r>
              <a:rPr lang="en-US" dirty="0"/>
              <a:t> B group (34 versus 12%; relative risk, 0.35; 95% CI, .18 to .68</a:t>
            </a:r>
            <a:r>
              <a:rPr lang="en-US" dirty="0" smtClean="0"/>
              <a:t>)</a:t>
            </a:r>
            <a:endParaRPr lang="en-US" dirty="0"/>
          </a:p>
          <a:p>
            <a:r>
              <a:rPr lang="en-US" dirty="0" smtClean="0"/>
              <a:t>The </a:t>
            </a:r>
            <a:r>
              <a:rPr lang="en-US" dirty="0"/>
              <a:t>number of infections per 1,000 catheter days (4.10 versus 1.02; P &lt; .0001) and the number of </a:t>
            </a:r>
            <a:r>
              <a:rPr lang="en-US" dirty="0" err="1"/>
              <a:t>bacteremias</a:t>
            </a:r>
            <a:r>
              <a:rPr lang="en-US" dirty="0"/>
              <a:t> per 1,000 catheter days (2.48 versus .63; P = .0004) were also greater in the placebo </a:t>
            </a:r>
            <a:r>
              <a:rPr lang="en-US" dirty="0" smtClean="0"/>
              <a:t>group </a:t>
            </a:r>
          </a:p>
        </p:txBody>
      </p:sp>
    </p:spTree>
    <p:extLst>
      <p:ext uri="{BB962C8B-B14F-4D97-AF65-F5344CB8AC3E}">
        <p14:creationId xmlns:p14="http://schemas.microsoft.com/office/powerpoint/2010/main" val="876604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524000"/>
            <a:ext cx="8382000" cy="4495800"/>
          </a:xfrm>
        </p:spPr>
        <p:txBody>
          <a:bodyPr/>
          <a:lstStyle/>
          <a:p>
            <a:r>
              <a:rPr lang="en-US" dirty="0" smtClean="0"/>
              <a:t>Within the 6-month study period, there were 13 deaths in the placebo group as compared with three deaths in the bacitracin/gramicidin/ </a:t>
            </a:r>
            <a:r>
              <a:rPr lang="en-US" dirty="0" err="1" smtClean="0"/>
              <a:t>polymyxin</a:t>
            </a:r>
            <a:r>
              <a:rPr lang="en-US" dirty="0" smtClean="0"/>
              <a:t> B group (P = .004) </a:t>
            </a:r>
          </a:p>
          <a:p>
            <a:r>
              <a:rPr lang="en-US" dirty="0" smtClean="0"/>
              <a:t>Thus, there is evidence from one study in hemodialysis patients that bacitracin/gramicidin/ </a:t>
            </a:r>
            <a:r>
              <a:rPr lang="en-US" dirty="0" err="1" smtClean="0"/>
              <a:t>polymyxin</a:t>
            </a:r>
            <a:r>
              <a:rPr lang="en-US" dirty="0" smtClean="0"/>
              <a:t> B ointment can improve outcome, but no similar data exist for use in other patient populations</a:t>
            </a:r>
          </a:p>
          <a:p>
            <a:r>
              <a:rPr lang="en-US" dirty="0" smtClean="0"/>
              <a:t>Outside of the US, this is essentially </a:t>
            </a:r>
            <a:r>
              <a:rPr lang="en-US" dirty="0" err="1" smtClean="0"/>
              <a:t>Polysporin</a:t>
            </a:r>
            <a:r>
              <a:rPr lang="en-US" dirty="0" smtClean="0"/>
              <a:t>® (US </a:t>
            </a:r>
            <a:r>
              <a:rPr lang="en-US" dirty="0" err="1" smtClean="0"/>
              <a:t>Polysporin</a:t>
            </a:r>
            <a:r>
              <a:rPr lang="en-US" dirty="0" smtClean="0"/>
              <a:t>® does not contain gramicidin)</a:t>
            </a:r>
          </a:p>
          <a:p>
            <a:endParaRPr lang="en-US" dirty="0"/>
          </a:p>
        </p:txBody>
      </p:sp>
    </p:spTree>
    <p:extLst>
      <p:ext uri="{BB962C8B-B14F-4D97-AF65-F5344CB8AC3E}">
        <p14:creationId xmlns:p14="http://schemas.microsoft.com/office/powerpoint/2010/main" val="1009003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228600" y="1524000"/>
            <a:ext cx="8686800" cy="4495800"/>
          </a:xfrm>
        </p:spPr>
        <p:txBody>
          <a:bodyPr/>
          <a:lstStyle/>
          <a:p>
            <a:r>
              <a:rPr lang="en-US" b="1" dirty="0"/>
              <a:t>Use prophylactic antimicrobial lock solution in patients with long term catheters who have a history of multiple CRBSI despite optimal maximal adherence to aseptic technique </a:t>
            </a:r>
            <a:endParaRPr lang="en-US" b="1" dirty="0" smtClean="0"/>
          </a:p>
          <a:p>
            <a:pPr lvl="1"/>
            <a:r>
              <a:rPr lang="en-US" dirty="0"/>
              <a:t>To prevent CRBSI, a wide variety of antibiotic and antiseptic solutions have been used to flush or lock catheter </a:t>
            </a:r>
            <a:r>
              <a:rPr lang="en-US" dirty="0" smtClean="0"/>
              <a:t>lumens</a:t>
            </a:r>
            <a:endParaRPr lang="en-US" b="1" dirty="0"/>
          </a:p>
        </p:txBody>
      </p:sp>
      <p:pic>
        <p:nvPicPr>
          <p:cNvPr id="5" name="Picture 4" descr="taurolock-imag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505200"/>
            <a:ext cx="2908300" cy="2413000"/>
          </a:xfrm>
          <a:prstGeom prst="rect">
            <a:avLst/>
          </a:prstGeom>
        </p:spPr>
      </p:pic>
      <p:pic>
        <p:nvPicPr>
          <p:cNvPr id="6" name="Picture 5" descr="IS_centralline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3200400"/>
            <a:ext cx="2160311" cy="2797668"/>
          </a:xfrm>
          <a:prstGeom prst="rect">
            <a:avLst/>
          </a:prstGeom>
        </p:spPr>
      </p:pic>
    </p:spTree>
    <p:extLst>
      <p:ext uri="{BB962C8B-B14F-4D97-AF65-F5344CB8AC3E}">
        <p14:creationId xmlns:p14="http://schemas.microsoft.com/office/powerpoint/2010/main" val="3015262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524000"/>
            <a:ext cx="8229600" cy="4495800"/>
          </a:xfrm>
        </p:spPr>
        <p:txBody>
          <a:bodyPr/>
          <a:lstStyle/>
          <a:p>
            <a:r>
              <a:rPr lang="en-US" dirty="0" smtClean="0"/>
              <a:t>Catheter lock is a technique by which an antimicrobial solution is used to fill a catheter lumen and then allowed to dwell for a period of time while the catheter is idle</a:t>
            </a:r>
          </a:p>
          <a:p>
            <a:r>
              <a:rPr lang="en-US" dirty="0" smtClean="0"/>
              <a:t>Antibiotics of various concentrations that have been used either alone (when directed at a specific organism) or in combination (to achieve broad empiric coverage) to prophylactically flush or lock central venous catheters include </a:t>
            </a:r>
            <a:r>
              <a:rPr lang="en-US" dirty="0" err="1" smtClean="0"/>
              <a:t>vancomycin</a:t>
            </a:r>
            <a:r>
              <a:rPr lang="en-US" dirty="0" smtClean="0"/>
              <a:t>, gentamicin, ciprofloxacin, minocycline, </a:t>
            </a:r>
            <a:r>
              <a:rPr lang="en-US" dirty="0" err="1" smtClean="0"/>
              <a:t>amikacin</a:t>
            </a:r>
            <a:r>
              <a:rPr lang="en-US" dirty="0" smtClean="0"/>
              <a:t>, </a:t>
            </a:r>
            <a:r>
              <a:rPr lang="en-US" dirty="0" err="1" smtClean="0"/>
              <a:t>cefazolin</a:t>
            </a:r>
            <a:r>
              <a:rPr lang="en-US" dirty="0" smtClean="0"/>
              <a:t>, </a:t>
            </a:r>
            <a:r>
              <a:rPr lang="en-US" dirty="0" err="1" smtClean="0"/>
              <a:t>cefotaxime</a:t>
            </a:r>
            <a:r>
              <a:rPr lang="en-US" dirty="0" smtClean="0"/>
              <a:t>, and </a:t>
            </a:r>
            <a:r>
              <a:rPr lang="en-US" dirty="0" err="1" smtClean="0"/>
              <a:t>ceftazidime</a:t>
            </a:r>
            <a:r>
              <a:rPr lang="en-US" dirty="0" smtClean="0"/>
              <a:t>; while antiseptics have included alcohol, </a:t>
            </a:r>
            <a:r>
              <a:rPr lang="en-US" dirty="0" err="1" smtClean="0"/>
              <a:t>taurolidine</a:t>
            </a:r>
            <a:r>
              <a:rPr lang="en-US" dirty="0" smtClean="0"/>
              <a:t>, </a:t>
            </a:r>
            <a:r>
              <a:rPr lang="en-US" dirty="0" err="1" smtClean="0"/>
              <a:t>trisodium</a:t>
            </a:r>
            <a:r>
              <a:rPr lang="en-US" dirty="0" smtClean="0"/>
              <a:t> citrate. </a:t>
            </a:r>
            <a:endParaRPr lang="en-US" b="1" dirty="0" smtClean="0"/>
          </a:p>
          <a:p>
            <a:endParaRPr lang="en-US" dirty="0"/>
          </a:p>
        </p:txBody>
      </p:sp>
    </p:spTree>
    <p:extLst>
      <p:ext uri="{BB962C8B-B14F-4D97-AF65-F5344CB8AC3E}">
        <p14:creationId xmlns:p14="http://schemas.microsoft.com/office/powerpoint/2010/main" val="3435094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371600"/>
            <a:ext cx="8229600" cy="4495800"/>
          </a:xfrm>
        </p:spPr>
        <p:txBody>
          <a:bodyPr/>
          <a:lstStyle/>
          <a:p>
            <a:r>
              <a:rPr lang="en-US" dirty="0"/>
              <a:t>Although most studies indicate a beneficial effect of the antimicrobial flush or lock solution in terms of prevention of catheter-related infection, this must be balanced by the potential for side effects, toxicity, allergic reactions, or emergence of resistance associated with the antimicrobial </a:t>
            </a:r>
            <a:r>
              <a:rPr lang="en-US" dirty="0" smtClean="0"/>
              <a:t>agent </a:t>
            </a:r>
          </a:p>
          <a:p>
            <a:r>
              <a:rPr lang="en-US" dirty="0" smtClean="0"/>
              <a:t>The </a:t>
            </a:r>
            <a:r>
              <a:rPr lang="en-US" dirty="0"/>
              <a:t>wide variety of compounds used, the heterogeneity of the patient populations studied, and limitations in the size or design of studies preclude a general recommendation for use. </a:t>
            </a:r>
            <a:endParaRPr lang="en-US" dirty="0" smtClean="0"/>
          </a:p>
          <a:p>
            <a:r>
              <a:rPr lang="en-US" dirty="0" smtClean="0"/>
              <a:t>In </a:t>
            </a:r>
            <a:r>
              <a:rPr lang="en-US" dirty="0"/>
              <a:t>addition, there are no FDA approved formulations approved for marketing, and most formulations have been prepared in hospital pharmacies </a:t>
            </a:r>
          </a:p>
        </p:txBody>
      </p:sp>
    </p:spTree>
    <p:extLst>
      <p:ext uri="{BB962C8B-B14F-4D97-AF65-F5344CB8AC3E}">
        <p14:creationId xmlns:p14="http://schemas.microsoft.com/office/powerpoint/2010/main" val="379083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219200"/>
            <a:ext cx="8305800" cy="4495800"/>
          </a:xfrm>
        </p:spPr>
        <p:txBody>
          <a:bodyPr/>
          <a:lstStyle/>
          <a:p>
            <a:r>
              <a:rPr lang="en-US" dirty="0"/>
              <a:t>Do not routinely use anticoagulant therapy to reduce the risk of catheter-related infection in general patient populations </a:t>
            </a:r>
            <a:endParaRPr lang="en-US" dirty="0" smtClean="0"/>
          </a:p>
          <a:p>
            <a:r>
              <a:rPr lang="en-US" dirty="0"/>
              <a:t>In a meta-analysis evaluating the benefit of heparin prophylaxis (3 units/mL in parenteral nutrition, 5,000 units every 6 or 12 hours flush or 2,500 units low molecular weight heparin subcutaneously) in patients with short-term CVCs, the risk for catheter-related central venous thrombosis was reduced with the use of prophylactic </a:t>
            </a:r>
            <a:r>
              <a:rPr lang="en-US" dirty="0" smtClean="0"/>
              <a:t>heparin. </a:t>
            </a:r>
            <a:r>
              <a:rPr lang="en-US" dirty="0"/>
              <a:t>However, </a:t>
            </a:r>
            <a:r>
              <a:rPr lang="en-US" dirty="0" smtClean="0"/>
              <a:t>no</a:t>
            </a:r>
            <a:r>
              <a:rPr lang="en-US" dirty="0"/>
              <a:t> </a:t>
            </a:r>
            <a:r>
              <a:rPr lang="en-US" dirty="0" smtClean="0"/>
              <a:t>substantial </a:t>
            </a:r>
            <a:r>
              <a:rPr lang="en-US" dirty="0"/>
              <a:t>difference in the rate of CRBSI was observed</a:t>
            </a:r>
            <a:r>
              <a:rPr lang="en-US" dirty="0" smtClean="0"/>
              <a:t>.</a:t>
            </a:r>
          </a:p>
          <a:p>
            <a:r>
              <a:rPr lang="en-US" dirty="0" smtClean="0"/>
              <a:t>Because </a:t>
            </a:r>
            <a:r>
              <a:rPr lang="en-US" dirty="0"/>
              <a:t>the majority of heparin solutions contain preservatives with antimicrobial activity, whether any decrease in the rate of </a:t>
            </a:r>
            <a:r>
              <a:rPr lang="en-US" dirty="0" smtClean="0"/>
              <a:t>CRBSI </a:t>
            </a:r>
            <a:r>
              <a:rPr lang="en-US" dirty="0"/>
              <a:t>is a result of the reduced thrombus formation, the preservative, or both is unclear </a:t>
            </a:r>
            <a:r>
              <a:rPr lang="en-US" dirty="0" smtClean="0"/>
              <a:t> </a:t>
            </a:r>
            <a:endParaRPr lang="en-US" dirty="0"/>
          </a:p>
        </p:txBody>
      </p:sp>
    </p:spTree>
    <p:extLst>
      <p:ext uri="{BB962C8B-B14F-4D97-AF65-F5344CB8AC3E}">
        <p14:creationId xmlns:p14="http://schemas.microsoft.com/office/powerpoint/2010/main" val="3279391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7724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295400"/>
            <a:ext cx="8305800" cy="4495800"/>
          </a:xfrm>
        </p:spPr>
        <p:txBody>
          <a:bodyPr/>
          <a:lstStyle/>
          <a:p>
            <a:r>
              <a:rPr lang="en-US" sz="2800" b="1" dirty="0" smtClean="0"/>
              <a:t>Do </a:t>
            </a:r>
            <a:r>
              <a:rPr lang="en-US" sz="2800" b="1" dirty="0"/>
              <a:t>not routinely replace CVCs, PICCs, hemodialysis catheters, or pulmonary artery catheters to prevent catheter-related </a:t>
            </a:r>
            <a:r>
              <a:rPr lang="en-US" sz="2800" b="1" dirty="0" smtClean="0"/>
              <a:t>infections </a:t>
            </a:r>
            <a:endParaRPr lang="en-US" sz="2800" b="1" dirty="0"/>
          </a:p>
          <a:p>
            <a:r>
              <a:rPr lang="en-US" sz="2800" b="1" dirty="0" smtClean="0"/>
              <a:t>Do </a:t>
            </a:r>
            <a:r>
              <a:rPr lang="en-US" sz="2800" b="1" dirty="0"/>
              <a:t>not remove CVCs or PICCs on the basis of fever </a:t>
            </a:r>
            <a:r>
              <a:rPr lang="en-US" sz="2800" b="1" dirty="0" smtClean="0"/>
              <a:t>alone</a:t>
            </a:r>
            <a:r>
              <a:rPr lang="en-US" sz="2800" b="1" dirty="0"/>
              <a:t>:</a:t>
            </a:r>
            <a:endParaRPr lang="en-US" sz="2800" b="1" dirty="0" smtClean="0"/>
          </a:p>
          <a:p>
            <a:pPr lvl="1"/>
            <a:r>
              <a:rPr lang="en-US" sz="2800" b="1" dirty="0" smtClean="0"/>
              <a:t>Use </a:t>
            </a:r>
            <a:r>
              <a:rPr lang="en-US" sz="2800" b="1" dirty="0"/>
              <a:t>clinical judgment regarding the appropriateness of removing the catheter if infection is evidenced elsewhere or if a noninfectious cause of fever is </a:t>
            </a:r>
            <a:r>
              <a:rPr lang="en-US" sz="2800" b="1" dirty="0" smtClean="0"/>
              <a:t>suspected</a:t>
            </a:r>
            <a:endParaRPr lang="en-US" sz="2800" b="1" dirty="0"/>
          </a:p>
        </p:txBody>
      </p:sp>
    </p:spTree>
    <p:extLst>
      <p:ext uri="{BB962C8B-B14F-4D97-AF65-F5344CB8AC3E}">
        <p14:creationId xmlns:p14="http://schemas.microsoft.com/office/powerpoint/2010/main" val="1926559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228600" y="1524000"/>
            <a:ext cx="8534400" cy="4495800"/>
          </a:xfrm>
        </p:spPr>
        <p:txBody>
          <a:bodyPr/>
          <a:lstStyle/>
          <a:p>
            <a:r>
              <a:rPr lang="en-US" b="1" dirty="0" smtClean="0"/>
              <a:t>Do not use </a:t>
            </a:r>
            <a:r>
              <a:rPr lang="en-US" b="1" dirty="0" err="1" smtClean="0"/>
              <a:t>guidewire</a:t>
            </a:r>
            <a:r>
              <a:rPr lang="en-US" b="1" dirty="0" smtClean="0"/>
              <a:t> exchanges routinely for non-tunneled catheters to prevent infection</a:t>
            </a:r>
          </a:p>
          <a:p>
            <a:r>
              <a:rPr lang="en-US" b="1" dirty="0" smtClean="0"/>
              <a:t>Do not use </a:t>
            </a:r>
            <a:r>
              <a:rPr lang="en-US" b="1" dirty="0" err="1" smtClean="0"/>
              <a:t>guidewire</a:t>
            </a:r>
            <a:r>
              <a:rPr lang="en-US" b="1" dirty="0" smtClean="0"/>
              <a:t> exchanges to replace a non-tunneled catheter suspected of infection</a:t>
            </a:r>
          </a:p>
          <a:p>
            <a:r>
              <a:rPr lang="en-US" b="1" dirty="0"/>
              <a:t>U</a:t>
            </a:r>
            <a:r>
              <a:rPr lang="en-US" b="1" dirty="0" smtClean="0"/>
              <a:t>se a </a:t>
            </a:r>
            <a:r>
              <a:rPr lang="en-US" b="1" dirty="0" err="1" smtClean="0"/>
              <a:t>guidewire</a:t>
            </a:r>
            <a:r>
              <a:rPr lang="en-US" b="1" dirty="0" smtClean="0"/>
              <a:t> exchange to replace a malfunctioning non-tunneled catheter if no evidence of infection is present </a:t>
            </a:r>
          </a:p>
          <a:p>
            <a:r>
              <a:rPr lang="en-US" b="1" dirty="0" smtClean="0"/>
              <a:t>Use new sterile gloves before handling the new catheter when </a:t>
            </a:r>
            <a:r>
              <a:rPr lang="en-US" b="1" dirty="0" err="1" smtClean="0"/>
              <a:t>guidewire</a:t>
            </a:r>
            <a:r>
              <a:rPr lang="en-US" b="1" dirty="0" smtClean="0"/>
              <a:t> exchanges are performed</a:t>
            </a:r>
          </a:p>
          <a:p>
            <a:endParaRPr lang="en-US" b="1" dirty="0" smtClean="0"/>
          </a:p>
          <a:p>
            <a:endParaRPr lang="en-US" dirty="0"/>
          </a:p>
        </p:txBody>
      </p:sp>
    </p:spTree>
    <p:extLst>
      <p:ext uri="{BB962C8B-B14F-4D97-AF65-F5344CB8AC3E}">
        <p14:creationId xmlns:p14="http://schemas.microsoft.com/office/powerpoint/2010/main" val="1466871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0" y="1143000"/>
            <a:ext cx="8839200" cy="4495800"/>
          </a:xfrm>
        </p:spPr>
        <p:txBody>
          <a:bodyPr/>
          <a:lstStyle/>
          <a:p>
            <a:r>
              <a:rPr lang="en-US" b="1" i="1" dirty="0"/>
              <a:t>Hemodialysis </a:t>
            </a:r>
            <a:r>
              <a:rPr lang="en-US" b="1" i="1" dirty="0" smtClean="0"/>
              <a:t>Catheters: </a:t>
            </a:r>
          </a:p>
          <a:p>
            <a:pPr lvl="1"/>
            <a:r>
              <a:rPr lang="en-US" dirty="0" smtClean="0"/>
              <a:t>The </a:t>
            </a:r>
            <a:r>
              <a:rPr lang="en-US" dirty="0"/>
              <a:t>use of catheters for hemodialysis is the most common factor contributing to bacteremia in dialysis </a:t>
            </a:r>
            <a:r>
              <a:rPr lang="en-US" dirty="0" smtClean="0"/>
              <a:t>patients </a:t>
            </a:r>
          </a:p>
          <a:p>
            <a:pPr lvl="1"/>
            <a:r>
              <a:rPr lang="en-US" dirty="0" smtClean="0"/>
              <a:t>The </a:t>
            </a:r>
            <a:r>
              <a:rPr lang="en-US" dirty="0"/>
              <a:t>relative risk for bacteremia in patients with dialysis catheters is sevenfold the risk for patients with </a:t>
            </a:r>
            <a:r>
              <a:rPr lang="en-US" dirty="0" err="1"/>
              <a:t>arteriovenous</a:t>
            </a:r>
            <a:r>
              <a:rPr lang="en-US" dirty="0"/>
              <a:t> (AV) </a:t>
            </a:r>
            <a:r>
              <a:rPr lang="en-US" dirty="0" smtClean="0"/>
              <a:t>fistulas </a:t>
            </a:r>
          </a:p>
          <a:p>
            <a:pPr lvl="1"/>
            <a:r>
              <a:rPr lang="en-US" dirty="0" smtClean="0"/>
              <a:t>AV </a:t>
            </a:r>
            <a:r>
              <a:rPr lang="en-US" dirty="0"/>
              <a:t>fistulas and grafts are preferred over hemodialysis catheters in patients with chronic renal failure, due to their lower associated risk of </a:t>
            </a:r>
            <a:r>
              <a:rPr lang="en-US" dirty="0" smtClean="0"/>
              <a:t>infection</a:t>
            </a:r>
          </a:p>
          <a:p>
            <a:pPr lvl="1"/>
            <a:r>
              <a:rPr lang="en-US" dirty="0" smtClean="0"/>
              <a:t>If </a:t>
            </a:r>
            <a:r>
              <a:rPr lang="en-US" dirty="0"/>
              <a:t>temporary access is needed for dialysis, a tunneled cuffed catheter is preferable to a non-cuffed catheter, even in the </a:t>
            </a:r>
            <a:endParaRPr lang="en-US" dirty="0" smtClean="0"/>
          </a:p>
          <a:p>
            <a:pPr marL="457200" lvl="1" indent="0">
              <a:buNone/>
            </a:pPr>
            <a:r>
              <a:rPr lang="en-US" dirty="0"/>
              <a:t> </a:t>
            </a:r>
            <a:r>
              <a:rPr lang="en-US" dirty="0" smtClean="0"/>
              <a:t>   ICU </a:t>
            </a:r>
            <a:r>
              <a:rPr lang="en-US" dirty="0"/>
              <a:t>setting, if the catheter is expected to stay </a:t>
            </a:r>
            <a:endParaRPr lang="en-US" dirty="0" smtClean="0"/>
          </a:p>
          <a:p>
            <a:pPr marL="457200" lvl="1" indent="0">
              <a:buNone/>
            </a:pPr>
            <a:r>
              <a:rPr lang="en-US" dirty="0"/>
              <a:t> </a:t>
            </a:r>
            <a:r>
              <a:rPr lang="en-US" dirty="0" smtClean="0"/>
              <a:t>   in </a:t>
            </a:r>
            <a:r>
              <a:rPr lang="en-US" dirty="0"/>
              <a:t>place for &gt;3weeks </a:t>
            </a:r>
          </a:p>
        </p:txBody>
      </p:sp>
      <p:pic>
        <p:nvPicPr>
          <p:cNvPr id="4" name="Picture 3" descr="The_AV_Fistula.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4038600"/>
            <a:ext cx="2785533" cy="2089150"/>
          </a:xfrm>
          <a:prstGeom prst="rect">
            <a:avLst/>
          </a:prstGeom>
        </p:spPr>
      </p:pic>
    </p:spTree>
    <p:extLst>
      <p:ext uri="{BB962C8B-B14F-4D97-AF65-F5344CB8AC3E}">
        <p14:creationId xmlns:p14="http://schemas.microsoft.com/office/powerpoint/2010/main" val="111508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0" y="1524000"/>
            <a:ext cx="8839200" cy="4495800"/>
          </a:xfrm>
        </p:spPr>
        <p:txBody>
          <a:bodyPr/>
          <a:lstStyle/>
          <a:p>
            <a:pPr lvl="1"/>
            <a:r>
              <a:rPr lang="en-US" sz="2800" dirty="0" smtClean="0"/>
              <a:t>ID in the Nephrology Patient (</a:t>
            </a:r>
            <a:r>
              <a:rPr lang="en-US" sz="2800" dirty="0" err="1" smtClean="0"/>
              <a:t>Ctd</a:t>
            </a:r>
            <a:r>
              <a:rPr lang="en-US" sz="2800" dirty="0" smtClean="0"/>
              <a:t>):</a:t>
            </a:r>
          </a:p>
          <a:p>
            <a:pPr lvl="2"/>
            <a:r>
              <a:rPr lang="en-US" sz="2800" dirty="0" smtClean="0"/>
              <a:t>An incident cohort of patients beginning dialysis was found to have a 1-year incidence of infection related hospitalization of 32% if receiving hemodialysis and 24% if receiving peritoneal dialysis</a:t>
            </a:r>
          </a:p>
          <a:p>
            <a:pPr lvl="2"/>
            <a:r>
              <a:rPr lang="en-US" sz="2800" dirty="0"/>
              <a:t>R</a:t>
            </a:r>
            <a:r>
              <a:rPr lang="en-US" sz="2800" dirty="0" smtClean="0"/>
              <a:t>isk </a:t>
            </a:r>
            <a:r>
              <a:rPr lang="en-US" sz="2800" dirty="0" smtClean="0"/>
              <a:t>seems to increase with time on dialysis</a:t>
            </a:r>
          </a:p>
        </p:txBody>
      </p:sp>
    </p:spTree>
    <p:extLst>
      <p:ext uri="{BB962C8B-B14F-4D97-AF65-F5344CB8AC3E}">
        <p14:creationId xmlns:p14="http://schemas.microsoft.com/office/powerpoint/2010/main" val="308882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3914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457200" y="1524000"/>
            <a:ext cx="8458200" cy="4495800"/>
          </a:xfrm>
        </p:spPr>
        <p:txBody>
          <a:bodyPr/>
          <a:lstStyle/>
          <a:p>
            <a:r>
              <a:rPr lang="en-US" b="1" dirty="0" smtClean="0"/>
              <a:t>Remove </a:t>
            </a:r>
            <a:r>
              <a:rPr lang="en-US" b="1" dirty="0"/>
              <a:t>and do not replace umbilical artery catheters if any signs of CRBSI, vascular insufficiency in the lower extremities, or thrombosis are </a:t>
            </a:r>
            <a:r>
              <a:rPr lang="en-US" b="1" dirty="0" smtClean="0"/>
              <a:t>present</a:t>
            </a:r>
            <a:endParaRPr lang="en-US" b="1" dirty="0"/>
          </a:p>
          <a:p>
            <a:r>
              <a:rPr lang="en-US" b="1" dirty="0" smtClean="0"/>
              <a:t>Remove </a:t>
            </a:r>
            <a:r>
              <a:rPr lang="en-US" b="1" dirty="0"/>
              <a:t>and do not replace umbilical venous catheters if any signs of CRBSI or thrombosis are </a:t>
            </a:r>
            <a:r>
              <a:rPr lang="en-US" b="1" dirty="0" smtClean="0"/>
              <a:t>present</a:t>
            </a:r>
            <a:endParaRPr lang="en-US" b="1" dirty="0"/>
          </a:p>
          <a:p>
            <a:r>
              <a:rPr lang="en-US" b="1" dirty="0" smtClean="0"/>
              <a:t>No </a:t>
            </a:r>
            <a:r>
              <a:rPr lang="en-US" b="1" dirty="0"/>
              <a:t>recommendation can be made regarding attempts to salvage an umbilical catheter by administering antibiotic treatment through the </a:t>
            </a:r>
            <a:r>
              <a:rPr lang="en-US" b="1" dirty="0" smtClean="0"/>
              <a:t>catheter</a:t>
            </a:r>
            <a:endParaRPr lang="en-US" b="1" dirty="0"/>
          </a:p>
        </p:txBody>
      </p:sp>
    </p:spTree>
    <p:extLst>
      <p:ext uri="{BB962C8B-B14F-4D97-AF65-F5344CB8AC3E}">
        <p14:creationId xmlns:p14="http://schemas.microsoft.com/office/powerpoint/2010/main" val="8663550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1219200"/>
          </a:xfrm>
        </p:spPr>
        <p:txBody>
          <a:bodyPr/>
          <a:lstStyle/>
          <a:p>
            <a:r>
              <a:rPr lang="en-US" dirty="0" smtClean="0"/>
              <a:t>Infection Prevention with Antimicrobials</a:t>
            </a:r>
            <a:endParaRPr lang="en-US" dirty="0"/>
          </a:p>
        </p:txBody>
      </p:sp>
      <p:sp>
        <p:nvSpPr>
          <p:cNvPr id="3" name="Content Placeholder 2"/>
          <p:cNvSpPr>
            <a:spLocks noGrp="1"/>
          </p:cNvSpPr>
          <p:nvPr>
            <p:ph idx="1"/>
          </p:nvPr>
        </p:nvSpPr>
        <p:spPr>
          <a:xfrm>
            <a:off x="381000" y="1371600"/>
            <a:ext cx="8305800" cy="4495800"/>
          </a:xfrm>
        </p:spPr>
        <p:txBody>
          <a:bodyPr/>
          <a:lstStyle/>
          <a:p>
            <a:r>
              <a:rPr lang="en-US" dirty="0" smtClean="0"/>
              <a:t>Cleanse the umbilical insertion site with an antiseptic before catheter insertion </a:t>
            </a:r>
          </a:p>
          <a:p>
            <a:pPr lvl="1"/>
            <a:r>
              <a:rPr lang="en-US" dirty="0" smtClean="0"/>
              <a:t>Avoid tincture of iodine because of the potential effect on the neonatal thyroid</a:t>
            </a:r>
          </a:p>
          <a:p>
            <a:pPr lvl="1"/>
            <a:r>
              <a:rPr lang="en-US" dirty="0" smtClean="0"/>
              <a:t>Other iodine-containing products (e.g., </a:t>
            </a:r>
            <a:r>
              <a:rPr lang="en-US" dirty="0" err="1" smtClean="0"/>
              <a:t>povidone</a:t>
            </a:r>
            <a:r>
              <a:rPr lang="en-US" dirty="0" smtClean="0"/>
              <a:t> iodine) can be used</a:t>
            </a:r>
          </a:p>
          <a:p>
            <a:r>
              <a:rPr lang="en-US" dirty="0" smtClean="0"/>
              <a:t>Do not use topical antibiotic ointment or creams on umbilical catheter insertion sites because of the potential to promote fungal infections and antimicrobial resistance</a:t>
            </a:r>
          </a:p>
          <a:p>
            <a:r>
              <a:rPr lang="en-US" dirty="0" smtClean="0"/>
              <a:t>Add low-doses of heparin (0.25–1.0 U/ml) to the fluid infused through umbilical arterial </a:t>
            </a:r>
            <a:r>
              <a:rPr lang="en-US" dirty="0" smtClean="0"/>
              <a:t>catheters</a:t>
            </a:r>
            <a:endParaRPr lang="en-US" dirty="0" smtClean="0"/>
          </a:p>
          <a:p>
            <a:endParaRPr lang="en-US" dirty="0"/>
          </a:p>
        </p:txBody>
      </p:sp>
    </p:spTree>
    <p:extLst>
      <p:ext uri="{BB962C8B-B14F-4D97-AF65-F5344CB8AC3E}">
        <p14:creationId xmlns:p14="http://schemas.microsoft.com/office/powerpoint/2010/main" val="1987122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382000" cy="4495800"/>
          </a:xfrm>
        </p:spPr>
        <p:txBody>
          <a:bodyPr/>
          <a:lstStyle/>
          <a:p>
            <a:r>
              <a:rPr lang="en-US" b="1" dirty="0"/>
              <a:t>Use hospital-specific or </a:t>
            </a:r>
            <a:endParaRPr lang="en-US" b="1" dirty="0" smtClean="0"/>
          </a:p>
          <a:p>
            <a:pPr marL="0" indent="0">
              <a:buNone/>
            </a:pPr>
            <a:r>
              <a:rPr lang="en-US" b="1" dirty="0"/>
              <a:t> </a:t>
            </a:r>
            <a:r>
              <a:rPr lang="en-US" b="1" dirty="0" smtClean="0"/>
              <a:t>    collaborative</a:t>
            </a:r>
            <a:r>
              <a:rPr lang="en-US" b="1" dirty="0"/>
              <a:t>-based </a:t>
            </a:r>
            <a:endParaRPr lang="en-US" b="1" dirty="0" smtClean="0"/>
          </a:p>
          <a:p>
            <a:pPr marL="0" indent="0">
              <a:buNone/>
            </a:pPr>
            <a:r>
              <a:rPr lang="en-US" b="1" dirty="0"/>
              <a:t> </a:t>
            </a:r>
            <a:r>
              <a:rPr lang="en-US" b="1" dirty="0" smtClean="0"/>
              <a:t>    performance </a:t>
            </a:r>
            <a:r>
              <a:rPr lang="en-US" b="1" dirty="0"/>
              <a:t>improvement </a:t>
            </a:r>
            <a:endParaRPr lang="en-US" b="1" dirty="0" smtClean="0"/>
          </a:p>
          <a:p>
            <a:pPr marL="0" indent="0">
              <a:buNone/>
            </a:pPr>
            <a:r>
              <a:rPr lang="en-US" b="1" dirty="0"/>
              <a:t> </a:t>
            </a:r>
            <a:r>
              <a:rPr lang="en-US" b="1" dirty="0" smtClean="0"/>
              <a:t>    initiatives </a:t>
            </a:r>
            <a:r>
              <a:rPr lang="en-US" b="1" dirty="0"/>
              <a:t>in which </a:t>
            </a:r>
            <a:endParaRPr lang="en-US" b="1" dirty="0" smtClean="0"/>
          </a:p>
          <a:p>
            <a:pPr marL="0" indent="0">
              <a:buNone/>
            </a:pPr>
            <a:r>
              <a:rPr lang="en-US" b="1" dirty="0"/>
              <a:t> </a:t>
            </a:r>
            <a:r>
              <a:rPr lang="en-US" b="1" dirty="0" smtClean="0"/>
              <a:t>    multifaceted </a:t>
            </a:r>
            <a:r>
              <a:rPr lang="en-US" b="1" dirty="0"/>
              <a:t>strategies are </a:t>
            </a:r>
            <a:endParaRPr lang="en-US" b="1" dirty="0" smtClean="0"/>
          </a:p>
          <a:p>
            <a:pPr marL="0" indent="0">
              <a:buNone/>
            </a:pPr>
            <a:r>
              <a:rPr lang="en-US" b="1" dirty="0"/>
              <a:t> </a:t>
            </a:r>
            <a:r>
              <a:rPr lang="en-US" b="1" dirty="0" smtClean="0"/>
              <a:t>   "</a:t>
            </a:r>
            <a:r>
              <a:rPr lang="en-US" b="1" dirty="0"/>
              <a:t>bundled" together to improve </a:t>
            </a:r>
            <a:endParaRPr lang="en-US" b="1" dirty="0" smtClean="0"/>
          </a:p>
          <a:p>
            <a:pPr marL="0" indent="0">
              <a:buNone/>
            </a:pPr>
            <a:r>
              <a:rPr lang="en-US" b="1" dirty="0"/>
              <a:t> </a:t>
            </a:r>
            <a:r>
              <a:rPr lang="en-US" b="1" dirty="0" smtClean="0"/>
              <a:t>   compliance </a:t>
            </a:r>
            <a:r>
              <a:rPr lang="en-US" b="1" dirty="0"/>
              <a:t>with evidence</a:t>
            </a:r>
            <a:r>
              <a:rPr lang="en-US" b="1" dirty="0" smtClean="0"/>
              <a:t>-</a:t>
            </a:r>
          </a:p>
          <a:p>
            <a:pPr marL="0" indent="0">
              <a:buNone/>
            </a:pPr>
            <a:r>
              <a:rPr lang="en-US" b="1" dirty="0"/>
              <a:t> </a:t>
            </a:r>
            <a:r>
              <a:rPr lang="en-US" b="1" dirty="0" smtClean="0"/>
              <a:t>   based </a:t>
            </a:r>
            <a:r>
              <a:rPr lang="en-US" b="1" dirty="0"/>
              <a:t>recommended practices </a:t>
            </a:r>
          </a:p>
        </p:txBody>
      </p:sp>
      <p:pic>
        <p:nvPicPr>
          <p:cNvPr id="4" name="Picture 3" descr="6a00e54ee846608833015432435ee0970c-800wi.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1371600"/>
            <a:ext cx="3582370" cy="4572000"/>
          </a:xfrm>
          <a:prstGeom prst="rect">
            <a:avLst/>
          </a:prstGeom>
        </p:spPr>
      </p:pic>
    </p:spTree>
    <p:extLst>
      <p:ext uri="{BB962C8B-B14F-4D97-AF65-F5344CB8AC3E}">
        <p14:creationId xmlns:p14="http://schemas.microsoft.com/office/powerpoint/2010/main" val="17297754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219200"/>
            <a:ext cx="8305800" cy="4495800"/>
          </a:xfrm>
        </p:spPr>
        <p:txBody>
          <a:bodyPr/>
          <a:lstStyle/>
          <a:p>
            <a:r>
              <a:rPr lang="en-US" dirty="0"/>
              <a:t>Clinical decision makers, healthcare payers, and patient safety advocates emphasize the importance of translating research findings into everyday </a:t>
            </a:r>
            <a:r>
              <a:rPr lang="en-US" dirty="0" smtClean="0"/>
              <a:t>practice</a:t>
            </a:r>
          </a:p>
          <a:p>
            <a:r>
              <a:rPr lang="en-US" dirty="0" smtClean="0"/>
              <a:t>Rigorous </a:t>
            </a:r>
            <a:r>
              <a:rPr lang="en-US" dirty="0"/>
              <a:t>evaluations of CRBSI preventive practices using study designs with high internal validity and including study populations that optimize external validity remain </a:t>
            </a:r>
            <a:r>
              <a:rPr lang="en-US" dirty="0" smtClean="0"/>
              <a:t>necessary </a:t>
            </a:r>
          </a:p>
          <a:p>
            <a:r>
              <a:rPr lang="en-US" dirty="0" smtClean="0"/>
              <a:t>Once </a:t>
            </a:r>
            <a:r>
              <a:rPr lang="en-US" dirty="0"/>
              <a:t>practices have been determined to be effective and economically efficient, the next step is to implement these evidence-based practices so they become part of routine clinical </a:t>
            </a:r>
            <a:r>
              <a:rPr lang="en-US" dirty="0" smtClean="0"/>
              <a:t>care</a:t>
            </a:r>
          </a:p>
          <a:p>
            <a:r>
              <a:rPr lang="en-US" dirty="0" smtClean="0"/>
              <a:t>Unfortunately</a:t>
            </a:r>
            <a:r>
              <a:rPr lang="en-US" dirty="0"/>
              <a:t>, implementation of evidence- based CRBSI preventive practices in U.S. hospitals has been suboptimal </a:t>
            </a:r>
          </a:p>
        </p:txBody>
      </p:sp>
    </p:spTree>
    <p:extLst>
      <p:ext uri="{BB962C8B-B14F-4D97-AF65-F5344CB8AC3E}">
        <p14:creationId xmlns:p14="http://schemas.microsoft.com/office/powerpoint/2010/main" val="3447690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305800" cy="4495800"/>
          </a:xfrm>
        </p:spPr>
        <p:txBody>
          <a:bodyPr/>
          <a:lstStyle/>
          <a:p>
            <a:r>
              <a:rPr lang="en-US" sz="2600" dirty="0"/>
              <a:t>In a national survey conducted in March 2005 of over 700 U.S. hospitals, approximately one quarter of U.S. hospitals indicated that either maximal sterile barrier precautions during central line insertion or </a:t>
            </a:r>
            <a:r>
              <a:rPr lang="en-US" sz="2600" dirty="0" err="1"/>
              <a:t>chlorhexidine</a:t>
            </a:r>
            <a:r>
              <a:rPr lang="en-US" sz="2600" dirty="0"/>
              <a:t> </a:t>
            </a:r>
            <a:r>
              <a:rPr lang="en-US" sz="2600" dirty="0" err="1"/>
              <a:t>gluconate</a:t>
            </a:r>
            <a:r>
              <a:rPr lang="en-US" sz="2600" dirty="0"/>
              <a:t> as site disinfectant, two practices widely recommended in the guidelines published in </a:t>
            </a:r>
            <a:r>
              <a:rPr lang="en-US" sz="2600" dirty="0" smtClean="0"/>
              <a:t>2002, </a:t>
            </a:r>
            <a:r>
              <a:rPr lang="en-US" sz="2600" dirty="0"/>
              <a:t>were not being used </a:t>
            </a:r>
            <a:r>
              <a:rPr lang="en-US" sz="2600" dirty="0" smtClean="0"/>
              <a:t>routinely</a:t>
            </a:r>
          </a:p>
          <a:p>
            <a:r>
              <a:rPr lang="en-US" sz="2600" dirty="0" smtClean="0"/>
              <a:t>Approximately </a:t>
            </a:r>
            <a:r>
              <a:rPr lang="en-US" sz="2600" dirty="0"/>
              <a:t>15% of U.S. hospitals reported routinely changing CVCs to prevent infection despite evidence that this practice should no longer be used </a:t>
            </a:r>
          </a:p>
        </p:txBody>
      </p:sp>
    </p:spTree>
    <p:extLst>
      <p:ext uri="{BB962C8B-B14F-4D97-AF65-F5344CB8AC3E}">
        <p14:creationId xmlns:p14="http://schemas.microsoft.com/office/powerpoint/2010/main" val="490889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458200" cy="4495800"/>
          </a:xfrm>
        </p:spPr>
        <p:txBody>
          <a:bodyPr/>
          <a:lstStyle/>
          <a:p>
            <a:r>
              <a:rPr lang="en-US" sz="2600" dirty="0"/>
              <a:t>Numerous quality improvement studies have been published during the past several years that have used various methods, such as education of healthcare personnel, audit and feedback, organizational change, and clinical reminders </a:t>
            </a:r>
            <a:endParaRPr lang="en-US" sz="2600" dirty="0" smtClean="0"/>
          </a:p>
          <a:p>
            <a:r>
              <a:rPr lang="en-US" sz="2600" dirty="0" smtClean="0"/>
              <a:t>The </a:t>
            </a:r>
            <a:r>
              <a:rPr lang="en-US" sz="2600" dirty="0"/>
              <a:t>educational interventions primarily targeted hand hygiene, use of maximal sterile barriers during insertion, appropriate insertion site selection, proper site care using </a:t>
            </a:r>
            <a:r>
              <a:rPr lang="en-US" sz="2600" dirty="0" err="1"/>
              <a:t>chlorhexidine</a:t>
            </a:r>
            <a:r>
              <a:rPr lang="en-US" sz="2600" dirty="0"/>
              <a:t> </a:t>
            </a:r>
            <a:r>
              <a:rPr lang="en-US" sz="2600" dirty="0" err="1"/>
              <a:t>gluconate</a:t>
            </a:r>
            <a:r>
              <a:rPr lang="en-US" sz="2600" dirty="0"/>
              <a:t>, and prompt removal of unnecessary </a:t>
            </a:r>
            <a:r>
              <a:rPr lang="en-US" sz="2600" dirty="0" smtClean="0"/>
              <a:t>catheters</a:t>
            </a:r>
            <a:endParaRPr lang="en-US" sz="2600" dirty="0"/>
          </a:p>
        </p:txBody>
      </p:sp>
    </p:spTree>
    <p:extLst>
      <p:ext uri="{BB962C8B-B14F-4D97-AF65-F5344CB8AC3E}">
        <p14:creationId xmlns:p14="http://schemas.microsoft.com/office/powerpoint/2010/main" val="23288950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371600"/>
            <a:ext cx="8382000" cy="4495800"/>
          </a:xfrm>
        </p:spPr>
        <p:txBody>
          <a:bodyPr/>
          <a:lstStyle/>
          <a:p>
            <a:r>
              <a:rPr lang="en-US" sz="2800" dirty="0" smtClean="0"/>
              <a:t>While </a:t>
            </a:r>
            <a:r>
              <a:rPr lang="en-US" sz="2800" dirty="0"/>
              <a:t>a large number of before-and-after studies with a few using concurrent control </a:t>
            </a:r>
            <a:r>
              <a:rPr lang="en-US" sz="2800" dirty="0" smtClean="0"/>
              <a:t>groups have </a:t>
            </a:r>
            <a:r>
              <a:rPr lang="en-US" sz="2800" dirty="0"/>
              <a:t>been published, no randomized, controlled trial </a:t>
            </a:r>
            <a:r>
              <a:rPr lang="en-US" sz="2800" dirty="0" smtClean="0"/>
              <a:t>evaluating </a:t>
            </a:r>
            <a:r>
              <a:rPr lang="en-US" sz="2800" dirty="0"/>
              <a:t>a quality improvement strategy to prevent CRBSI has been reported </a:t>
            </a:r>
            <a:endParaRPr lang="en-US" sz="2800" dirty="0" smtClean="0"/>
          </a:p>
          <a:p>
            <a:r>
              <a:rPr lang="en-US" sz="2800" dirty="0" smtClean="0"/>
              <a:t>The </a:t>
            </a:r>
            <a:r>
              <a:rPr lang="en-US" sz="2800" dirty="0"/>
              <a:t>vast majority of before-and-after studies reported statistically significant decreases in CRBSI rates after a quality improvement strategy was implemented </a:t>
            </a:r>
            <a:endParaRPr lang="en-US" sz="2800" dirty="0" smtClean="0"/>
          </a:p>
        </p:txBody>
      </p:sp>
    </p:spTree>
    <p:extLst>
      <p:ext uri="{BB962C8B-B14F-4D97-AF65-F5344CB8AC3E}">
        <p14:creationId xmlns:p14="http://schemas.microsoft.com/office/powerpoint/2010/main" val="2030403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304800" y="1371600"/>
            <a:ext cx="8458200" cy="4495800"/>
          </a:xfrm>
        </p:spPr>
        <p:txBody>
          <a:bodyPr/>
          <a:lstStyle/>
          <a:p>
            <a:r>
              <a:rPr lang="en-US" sz="2800" dirty="0" smtClean="0"/>
              <a:t>In </a:t>
            </a:r>
            <a:r>
              <a:rPr lang="en-US" sz="2800" dirty="0"/>
              <a:t>addition to educating clinicians about CRBSI prevention, </a:t>
            </a:r>
            <a:r>
              <a:rPr lang="en-US" sz="2800" dirty="0" smtClean="0"/>
              <a:t>evidence-based interventions include: </a:t>
            </a:r>
          </a:p>
          <a:p>
            <a:pPr marL="914400" lvl="1" indent="-457200">
              <a:buAutoNum type="arabicParenR"/>
            </a:pPr>
            <a:r>
              <a:rPr lang="en-US" sz="2800" dirty="0" smtClean="0"/>
              <a:t>a </a:t>
            </a:r>
            <a:r>
              <a:rPr lang="en-US" sz="2800" dirty="0"/>
              <a:t>central venous catheter cart that </a:t>
            </a:r>
            <a:r>
              <a:rPr lang="en-US" sz="2800" dirty="0" smtClean="0"/>
              <a:t>contains </a:t>
            </a:r>
            <a:r>
              <a:rPr lang="en-US" sz="2800" dirty="0"/>
              <a:t>all the necessary </a:t>
            </a:r>
            <a:r>
              <a:rPr lang="en-US" sz="2800" dirty="0" smtClean="0"/>
              <a:t>supplies </a:t>
            </a:r>
          </a:p>
          <a:p>
            <a:pPr marL="914400" lvl="1" indent="-457200">
              <a:buAutoNum type="arabicParenR"/>
            </a:pPr>
            <a:r>
              <a:rPr lang="en-US" sz="2800" dirty="0" smtClean="0"/>
              <a:t>a </a:t>
            </a:r>
            <a:r>
              <a:rPr lang="en-US" sz="2800" dirty="0"/>
              <a:t>checklist to ensure adherence to proper practices; </a:t>
            </a:r>
            <a:endParaRPr lang="en-US" sz="2800" dirty="0" smtClean="0"/>
          </a:p>
          <a:p>
            <a:pPr marL="914400" lvl="1" indent="-457200">
              <a:buAutoNum type="arabicParenR"/>
            </a:pPr>
            <a:r>
              <a:rPr lang="en-US" sz="2800" dirty="0" smtClean="0"/>
              <a:t>stoppage </a:t>
            </a:r>
            <a:r>
              <a:rPr lang="en-US" sz="2800" dirty="0"/>
              <a:t>of procedures in non-emergent situations, if evidence- based practices were not being followed; </a:t>
            </a:r>
            <a:endParaRPr lang="en-US" sz="2800" dirty="0" smtClean="0"/>
          </a:p>
          <a:p>
            <a:pPr marL="914400" lvl="1" indent="-457200">
              <a:buAutoNum type="arabicParenR"/>
            </a:pPr>
            <a:r>
              <a:rPr lang="en-US" sz="2800" dirty="0" smtClean="0"/>
              <a:t>prompt </a:t>
            </a:r>
            <a:r>
              <a:rPr lang="en-US" sz="2800" dirty="0"/>
              <a:t>removal of unnecessary central catheters identified during daily patient rounds; </a:t>
            </a:r>
          </a:p>
        </p:txBody>
      </p:sp>
    </p:spTree>
    <p:extLst>
      <p:ext uri="{BB962C8B-B14F-4D97-AF65-F5344CB8AC3E}">
        <p14:creationId xmlns:p14="http://schemas.microsoft.com/office/powerpoint/2010/main" val="24540632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458200" cy="4495800"/>
          </a:xfrm>
        </p:spPr>
        <p:txBody>
          <a:bodyPr/>
          <a:lstStyle/>
          <a:p>
            <a:pPr marL="0" lvl="1" indent="0">
              <a:buClr>
                <a:schemeClr val="bg2"/>
              </a:buClr>
              <a:buNone/>
            </a:pPr>
            <a:r>
              <a:rPr lang="en-US" dirty="0" smtClean="0"/>
              <a:t>5) feedback to the clinical teams regarding the number of CRBSI episodes and </a:t>
            </a:r>
          </a:p>
          <a:p>
            <a:pPr marL="0" lvl="1" indent="0">
              <a:buClr>
                <a:schemeClr val="bg2"/>
              </a:buClr>
              <a:buNone/>
            </a:pPr>
            <a:r>
              <a:rPr lang="en-US" dirty="0"/>
              <a:t> </a:t>
            </a:r>
            <a:r>
              <a:rPr lang="en-US" dirty="0" smtClean="0"/>
              <a:t>    overall rates; and </a:t>
            </a:r>
          </a:p>
          <a:p>
            <a:pPr marL="0" lvl="1" indent="0">
              <a:buClr>
                <a:schemeClr val="bg2"/>
              </a:buClr>
              <a:buNone/>
            </a:pPr>
            <a:r>
              <a:rPr lang="en-US" dirty="0" smtClean="0"/>
              <a:t>6) buy-in from the chief executive officers of the participating hospitals that </a:t>
            </a:r>
          </a:p>
          <a:p>
            <a:pPr marL="0" lvl="1" indent="0">
              <a:buClr>
                <a:schemeClr val="bg2"/>
              </a:buClr>
              <a:buNone/>
            </a:pPr>
            <a:r>
              <a:rPr lang="en-US" dirty="0"/>
              <a:t> </a:t>
            </a:r>
            <a:r>
              <a:rPr lang="en-US" dirty="0" smtClean="0"/>
              <a:t>   </a:t>
            </a:r>
            <a:r>
              <a:rPr lang="en-US" dirty="0" err="1" smtClean="0"/>
              <a:t>chlorhexidine</a:t>
            </a:r>
            <a:r>
              <a:rPr lang="en-US" dirty="0" smtClean="0"/>
              <a:t> </a:t>
            </a:r>
            <a:r>
              <a:rPr lang="en-US" dirty="0" err="1" smtClean="0"/>
              <a:t>gluconate</a:t>
            </a:r>
            <a:r>
              <a:rPr lang="en-US" dirty="0" smtClean="0"/>
              <a:t> products/solutions would be stocked </a:t>
            </a:r>
          </a:p>
          <a:p>
            <a:pPr marL="0" lvl="1" indent="0">
              <a:buClr>
                <a:schemeClr val="bg2"/>
              </a:buClr>
              <a:buNone/>
            </a:pPr>
            <a:endParaRPr lang="en-US" dirty="0"/>
          </a:p>
          <a:p>
            <a:pPr marL="457200" lvl="1" indent="-457200">
              <a:buClr>
                <a:schemeClr val="bg2"/>
              </a:buClr>
            </a:pPr>
            <a:r>
              <a:rPr lang="en-US" sz="2800" dirty="0" smtClean="0"/>
              <a:t>Using an interrupted time series analysis and multivariable regression, the investigators reported a statistically significant 66% decrease in CRBSI rates approximately 18 months after the intervention began  and sustained reductions over time</a:t>
            </a:r>
          </a:p>
          <a:p>
            <a:endParaRPr lang="en-US" dirty="0"/>
          </a:p>
        </p:txBody>
      </p:sp>
    </p:spTree>
    <p:extLst>
      <p:ext uri="{BB962C8B-B14F-4D97-AF65-F5344CB8AC3E}">
        <p14:creationId xmlns:p14="http://schemas.microsoft.com/office/powerpoint/2010/main" val="23829825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305800" cy="4495800"/>
          </a:xfrm>
        </p:spPr>
        <p:txBody>
          <a:bodyPr/>
          <a:lstStyle/>
          <a:p>
            <a:r>
              <a:rPr lang="en-US" sz="2800" dirty="0"/>
              <a:t>Specific process and outcome measures for tracking and feedback (</a:t>
            </a:r>
            <a:r>
              <a:rPr lang="en-US" sz="2800" dirty="0" err="1"/>
              <a:t>i.e</a:t>
            </a:r>
            <a:r>
              <a:rPr lang="en-US" sz="2800" dirty="0"/>
              <a:t> rate of central line infections, proportion of central lines placed with all or individual bundle elements performed AND documented) should be identified in individual institutions based on areas that have been identified for performance </a:t>
            </a:r>
            <a:r>
              <a:rPr lang="en-US" sz="2800" dirty="0" smtClean="0"/>
              <a:t>improvement</a:t>
            </a:r>
            <a:endParaRPr lang="en-US" sz="2800" dirty="0"/>
          </a:p>
        </p:txBody>
      </p:sp>
    </p:spTree>
    <p:extLst>
      <p:ext uri="{BB962C8B-B14F-4D97-AF65-F5344CB8AC3E}">
        <p14:creationId xmlns:p14="http://schemas.microsoft.com/office/powerpoint/2010/main" val="225625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381000" y="1295400"/>
            <a:ext cx="8382000" cy="4495800"/>
          </a:xfrm>
        </p:spPr>
        <p:txBody>
          <a:bodyPr/>
          <a:lstStyle/>
          <a:p>
            <a:r>
              <a:rPr lang="en-US" sz="3200" dirty="0" smtClean="0"/>
              <a:t>Catheter</a:t>
            </a:r>
            <a:r>
              <a:rPr lang="en-US" sz="3200" dirty="0"/>
              <a:t>-related infections account for 250,000 </a:t>
            </a:r>
            <a:r>
              <a:rPr lang="en-US" sz="3200" dirty="0" smtClean="0"/>
              <a:t>serious infections </a:t>
            </a:r>
            <a:r>
              <a:rPr lang="en-US" sz="3200" dirty="0"/>
              <a:t>every </a:t>
            </a:r>
            <a:r>
              <a:rPr lang="en-US" sz="3200" dirty="0" smtClean="0"/>
              <a:t>year</a:t>
            </a:r>
            <a:endParaRPr lang="en-US" sz="3200" dirty="0"/>
          </a:p>
          <a:p>
            <a:pPr lvl="1"/>
            <a:r>
              <a:rPr lang="en-US" sz="2800" dirty="0" smtClean="0"/>
              <a:t>Of these</a:t>
            </a:r>
            <a:r>
              <a:rPr lang="en-US" sz="2800" dirty="0"/>
              <a:t>, 31,000 infections </a:t>
            </a:r>
            <a:r>
              <a:rPr lang="en-US" sz="2800" dirty="0" smtClean="0"/>
              <a:t>result in </a:t>
            </a:r>
            <a:r>
              <a:rPr lang="en-US" sz="2800" dirty="0"/>
              <a:t>death </a:t>
            </a:r>
            <a:endParaRPr lang="en-US" sz="2800" dirty="0" smtClean="0"/>
          </a:p>
          <a:p>
            <a:r>
              <a:rPr lang="en-US" sz="3200" dirty="0" smtClean="0"/>
              <a:t>Hospitals </a:t>
            </a:r>
            <a:r>
              <a:rPr lang="en-US" sz="3200" dirty="0"/>
              <a:t>are </a:t>
            </a:r>
            <a:r>
              <a:rPr lang="en-US" sz="3200" dirty="0" smtClean="0"/>
              <a:t>required to </a:t>
            </a:r>
            <a:r>
              <a:rPr lang="en-US" sz="3200" dirty="0"/>
              <a:t>publicly report preventable infections and </a:t>
            </a:r>
            <a:r>
              <a:rPr lang="en-US" sz="3200" dirty="0" smtClean="0"/>
              <a:t>infection related</a:t>
            </a:r>
            <a:r>
              <a:rPr lang="en-US" sz="3200" dirty="0"/>
              <a:t> </a:t>
            </a:r>
            <a:r>
              <a:rPr lang="en-US" sz="3200" dirty="0" smtClean="0"/>
              <a:t>deaths </a:t>
            </a:r>
            <a:endParaRPr lang="en-US" sz="3200" dirty="0" smtClean="0"/>
          </a:p>
          <a:p>
            <a:r>
              <a:rPr lang="en-US" sz="3200" dirty="0" smtClean="0"/>
              <a:t>Hemodialysis </a:t>
            </a:r>
            <a:r>
              <a:rPr lang="en-US" sz="3200" dirty="0"/>
              <a:t>clinics are not </a:t>
            </a:r>
            <a:r>
              <a:rPr lang="en-US" sz="3200" dirty="0" smtClean="0"/>
              <a:t>required to </a:t>
            </a:r>
            <a:r>
              <a:rPr lang="en-US" sz="3200" dirty="0"/>
              <a:t>publicly report their infection </a:t>
            </a:r>
            <a:r>
              <a:rPr lang="en-US" sz="3200" dirty="0" smtClean="0"/>
              <a:t>rates</a:t>
            </a:r>
            <a:endParaRPr lang="en-US" sz="3200" dirty="0"/>
          </a:p>
        </p:txBody>
      </p:sp>
    </p:spTree>
    <p:extLst>
      <p:ext uri="{BB962C8B-B14F-4D97-AF65-F5344CB8AC3E}">
        <p14:creationId xmlns:p14="http://schemas.microsoft.com/office/powerpoint/2010/main" val="36065010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a:t>
            </a:r>
            <a:endParaRPr lang="en-US" dirty="0"/>
          </a:p>
        </p:txBody>
      </p:sp>
      <p:sp>
        <p:nvSpPr>
          <p:cNvPr id="3" name="Content Placeholder 2"/>
          <p:cNvSpPr>
            <a:spLocks noGrp="1"/>
          </p:cNvSpPr>
          <p:nvPr>
            <p:ph idx="1"/>
          </p:nvPr>
        </p:nvSpPr>
        <p:spPr>
          <a:xfrm>
            <a:off x="457200" y="1524000"/>
            <a:ext cx="8229600" cy="4495800"/>
          </a:xfrm>
        </p:spPr>
        <p:txBody>
          <a:bodyPr/>
          <a:lstStyle/>
          <a:p>
            <a:r>
              <a:rPr lang="en-US" dirty="0"/>
              <a:t>Finally, emphasis on the care and maintenance of catheters once they are in place should be a focus of performance improvement and quality assurance in all </a:t>
            </a:r>
            <a:r>
              <a:rPr lang="en-US" dirty="0" smtClean="0"/>
              <a:t>programs </a:t>
            </a:r>
          </a:p>
          <a:p>
            <a:r>
              <a:rPr lang="en-US" dirty="0" smtClean="0"/>
              <a:t>In</a:t>
            </a:r>
            <a:r>
              <a:rPr lang="en-US" dirty="0" smtClean="0"/>
              <a:t> </a:t>
            </a:r>
            <a:r>
              <a:rPr lang="en-US" dirty="0" smtClean="0"/>
              <a:t>one study: </a:t>
            </a:r>
          </a:p>
          <a:p>
            <a:pPr lvl="1"/>
            <a:r>
              <a:rPr lang="en-US" dirty="0" smtClean="0"/>
              <a:t>Dressings </a:t>
            </a:r>
            <a:r>
              <a:rPr lang="en-US" dirty="0"/>
              <a:t>(not intact) and caps (incorrectly placed) were identified as the major lapses in CVC care with 158 and 156 breaches per 1000 catheter days, respectively. </a:t>
            </a:r>
            <a:endParaRPr lang="en-US" dirty="0" smtClean="0"/>
          </a:p>
          <a:p>
            <a:r>
              <a:rPr lang="en-US" dirty="0" smtClean="0"/>
              <a:t>Interventions </a:t>
            </a:r>
            <a:r>
              <a:rPr lang="en-US" dirty="0"/>
              <a:t>to improve reliability of care should focus on making the implementation of best practice easier to </a:t>
            </a:r>
            <a:r>
              <a:rPr lang="en-US" dirty="0" smtClean="0"/>
              <a:t>achieve </a:t>
            </a:r>
            <a:endParaRPr lang="en-US" dirty="0"/>
          </a:p>
        </p:txBody>
      </p:sp>
    </p:spTree>
    <p:extLst>
      <p:ext uri="{BB962C8B-B14F-4D97-AF65-F5344CB8AC3E}">
        <p14:creationId xmlns:p14="http://schemas.microsoft.com/office/powerpoint/2010/main" val="5693704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ctrTitle"/>
          </p:nvPr>
        </p:nvSpPr>
        <p:spPr>
          <a:xfrm>
            <a:off x="3124200" y="1905000"/>
            <a:ext cx="2971800" cy="685800"/>
          </a:xfrm>
        </p:spPr>
        <p:txBody>
          <a:bodyPr/>
          <a:lstStyle/>
          <a:p>
            <a:pPr algn="l" eaLnBrk="1" hangingPunct="1"/>
            <a:r>
              <a:rPr lang="en-US" sz="2800" b="0">
                <a:latin typeface="Times New Roman" charset="0"/>
                <a:ea typeface="ＭＳ Ｐゴシック" charset="0"/>
                <a:cs typeface="Times New Roman" charset="0"/>
              </a:rPr>
              <a:t>                                 </a:t>
            </a:r>
            <a:br>
              <a:rPr lang="en-US" sz="2800" b="0">
                <a:latin typeface="Times New Roman" charset="0"/>
                <a:ea typeface="ＭＳ Ｐゴシック" charset="0"/>
                <a:cs typeface="Times New Roman" charset="0"/>
              </a:rPr>
            </a:br>
            <a:r>
              <a:rPr lang="en-US" sz="2800" b="0">
                <a:latin typeface="Times New Roman" charset="0"/>
                <a:ea typeface="ＭＳ Ｐゴシック" charset="0"/>
                <a:cs typeface="Times New Roman" charset="0"/>
              </a:rPr>
              <a:t/>
            </a:r>
            <a:br>
              <a:rPr lang="en-US" sz="2800" b="0">
                <a:latin typeface="Times New Roman" charset="0"/>
                <a:ea typeface="ＭＳ Ｐゴシック" charset="0"/>
                <a:cs typeface="Times New Roman" charset="0"/>
              </a:rPr>
            </a:br>
            <a:endParaRPr lang="en-US" sz="2800" b="0">
              <a:latin typeface="Times New Roman" charset="0"/>
              <a:ea typeface="ＭＳ Ｐゴシック" charset="0"/>
              <a:cs typeface="Times New Roman" charset="0"/>
            </a:endParaRPr>
          </a:p>
        </p:txBody>
      </p:sp>
      <p:sp>
        <p:nvSpPr>
          <p:cNvPr id="308227" name="Text Box 3"/>
          <p:cNvSpPr txBox="1">
            <a:spLocks noChangeArrowheads="1"/>
          </p:cNvSpPr>
          <p:nvPr/>
        </p:nvSpPr>
        <p:spPr bwMode="auto">
          <a:xfrm>
            <a:off x="0" y="1849438"/>
            <a:ext cx="9144000" cy="5336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FontTx/>
              <a:buNone/>
              <a:defRPr/>
            </a:pPr>
            <a:r>
              <a:rPr lang="en-US" sz="4800" u="sng" dirty="0"/>
              <a:t>Infectious </a:t>
            </a:r>
            <a:r>
              <a:rPr lang="en-US" sz="4800" u="sng" dirty="0" smtClean="0"/>
              <a:t>Disease Update</a:t>
            </a:r>
            <a:r>
              <a:rPr lang="en-US" sz="4800" dirty="0"/>
              <a:t>: Managing </a:t>
            </a:r>
            <a:r>
              <a:rPr lang="en-US" sz="4800" dirty="0" smtClean="0"/>
              <a:t>Common Infections </a:t>
            </a:r>
            <a:r>
              <a:rPr lang="en-US" sz="4800" dirty="0"/>
              <a:t>in the </a:t>
            </a:r>
            <a:r>
              <a:rPr lang="en-US" sz="4800" dirty="0" smtClean="0"/>
              <a:t>Nephrology Patient </a:t>
            </a:r>
          </a:p>
          <a:p>
            <a:pPr>
              <a:buFontTx/>
              <a:buNone/>
              <a:defRPr/>
            </a:pPr>
            <a:endParaRPr lang="en-US" dirty="0" smtClean="0">
              <a:cs typeface="+mn-cs"/>
            </a:endParaRPr>
          </a:p>
          <a:p>
            <a:pPr>
              <a:buFontTx/>
              <a:buNone/>
              <a:defRPr/>
            </a:pPr>
            <a:r>
              <a:rPr lang="en-US" dirty="0" smtClean="0">
                <a:cs typeface="+mn-cs"/>
              </a:rPr>
              <a:t>Christopher </a:t>
            </a:r>
            <a:r>
              <a:rPr lang="en-US" dirty="0">
                <a:cs typeface="+mn-cs"/>
              </a:rPr>
              <a:t>W. Blackwell, Ph.D., ARNP, ANP-BC, CNE</a:t>
            </a:r>
          </a:p>
          <a:p>
            <a:pPr>
              <a:buFontTx/>
              <a:buNone/>
              <a:defRPr/>
            </a:pPr>
            <a:r>
              <a:rPr lang="en-US" i="1" dirty="0">
                <a:cs typeface="+mn-cs"/>
              </a:rPr>
              <a:t>Associate Professor</a:t>
            </a:r>
            <a:r>
              <a:rPr lang="en-US" dirty="0">
                <a:cs typeface="+mn-cs"/>
              </a:rPr>
              <a:t> </a:t>
            </a:r>
            <a:r>
              <a:rPr lang="en-US" i="1" dirty="0">
                <a:cs typeface="+mn-cs"/>
              </a:rPr>
              <a:t>and Coordinator of Nurse Practitioner Programs </a:t>
            </a:r>
            <a:r>
              <a:rPr lang="en-US" dirty="0">
                <a:cs typeface="+mn-cs"/>
              </a:rPr>
              <a:t>College of Nursing</a:t>
            </a:r>
          </a:p>
          <a:p>
            <a:pPr>
              <a:buFontTx/>
              <a:buNone/>
              <a:defRPr/>
            </a:pPr>
            <a:r>
              <a:rPr lang="en-US" dirty="0">
                <a:cs typeface="+mn-cs"/>
              </a:rPr>
              <a:t>University of Central </a:t>
            </a:r>
            <a:r>
              <a:rPr lang="en-US" dirty="0" smtClean="0">
                <a:cs typeface="+mn-cs"/>
              </a:rPr>
              <a:t>Florida</a:t>
            </a:r>
          </a:p>
          <a:p>
            <a:pPr>
              <a:buFontTx/>
              <a:buNone/>
              <a:defRPr/>
            </a:pPr>
            <a:r>
              <a:rPr lang="en-US" dirty="0" smtClean="0">
                <a:cs typeface="+mn-cs"/>
              </a:rPr>
              <a:t>Orlando, Florida</a:t>
            </a:r>
            <a:endParaRPr lang="en-US" dirty="0">
              <a:cs typeface="+mn-cs"/>
            </a:endParaRPr>
          </a:p>
          <a:p>
            <a:pPr>
              <a:buFontTx/>
              <a:buNone/>
              <a:defRPr/>
            </a:pPr>
            <a:endParaRPr lang="en-US" dirty="0">
              <a:cs typeface="+mn-cs"/>
            </a:endParaRPr>
          </a:p>
        </p:txBody>
      </p:sp>
    </p:spTree>
    <p:extLst>
      <p:ext uri="{BB962C8B-B14F-4D97-AF65-F5344CB8AC3E}">
        <p14:creationId xmlns:p14="http://schemas.microsoft.com/office/powerpoint/2010/main" val="25752010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381000" y="1295400"/>
            <a:ext cx="8382000" cy="4495800"/>
          </a:xfrm>
        </p:spPr>
        <p:txBody>
          <a:bodyPr/>
          <a:lstStyle/>
          <a:p>
            <a:r>
              <a:rPr lang="en-US" sz="3200" dirty="0" smtClean="0"/>
              <a:t>At present, only evidence of surveillance and quality improvement initiatives is required by the Centers for Medicare and Medicaid (CMS) Conditions for ESRD Coverage </a:t>
            </a:r>
          </a:p>
          <a:p>
            <a:r>
              <a:rPr lang="en-US" sz="3200" dirty="0" smtClean="0"/>
              <a:t>Public</a:t>
            </a:r>
            <a:r>
              <a:rPr lang="en-US" sz="3200" dirty="0"/>
              <a:t> </a:t>
            </a:r>
            <a:r>
              <a:rPr lang="en-US" sz="3200" dirty="0" smtClean="0"/>
              <a:t>reporting of catheter-related infection rates to the National Healthcare Safety Network (NHSN) is voluntary</a:t>
            </a:r>
          </a:p>
          <a:p>
            <a:r>
              <a:rPr lang="en-US" sz="3200" dirty="0" smtClean="0"/>
              <a:t>Only a small percentage of hemodialysis facilities participate in the NHSN program</a:t>
            </a:r>
          </a:p>
          <a:p>
            <a:endParaRPr lang="en-US" sz="3200" dirty="0"/>
          </a:p>
        </p:txBody>
      </p:sp>
    </p:spTree>
    <p:extLst>
      <p:ext uri="{BB962C8B-B14F-4D97-AF65-F5344CB8AC3E}">
        <p14:creationId xmlns:p14="http://schemas.microsoft.com/office/powerpoint/2010/main" val="2880405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304800" y="1371600"/>
            <a:ext cx="8305800" cy="4495800"/>
          </a:xfrm>
        </p:spPr>
        <p:txBody>
          <a:bodyPr/>
          <a:lstStyle/>
          <a:p>
            <a:r>
              <a:rPr lang="en-US" sz="3200" dirty="0" smtClean="0"/>
              <a:t>State </a:t>
            </a:r>
            <a:r>
              <a:rPr lang="en-US" sz="3200" dirty="0"/>
              <a:t>surveyors and ESRD networks </a:t>
            </a:r>
            <a:r>
              <a:rPr lang="en-US" sz="3200" dirty="0" smtClean="0"/>
              <a:t>that monitor </a:t>
            </a:r>
            <a:r>
              <a:rPr lang="en-US" sz="3200" dirty="0"/>
              <a:t>hemodialysis facilities approximately every </a:t>
            </a:r>
            <a:r>
              <a:rPr lang="en-US" sz="3200" dirty="0" smtClean="0"/>
              <a:t>three years </a:t>
            </a:r>
            <a:r>
              <a:rPr lang="en-US" sz="3200" dirty="0"/>
              <a:t>review infection incidence surveillance </a:t>
            </a:r>
            <a:r>
              <a:rPr lang="en-US" sz="3200" dirty="0" smtClean="0"/>
              <a:t>reports</a:t>
            </a:r>
            <a:endParaRPr lang="en-US" sz="3200" dirty="0"/>
          </a:p>
          <a:p>
            <a:r>
              <a:rPr lang="en-US" sz="3200" dirty="0"/>
              <a:t>Public reporting on the CMS Dialysis Facility </a:t>
            </a:r>
            <a:r>
              <a:rPr lang="en-US" sz="3200" dirty="0" smtClean="0"/>
              <a:t>Compare Web </a:t>
            </a:r>
            <a:r>
              <a:rPr lang="en-US" sz="3200" dirty="0"/>
              <a:t>site is limited to only three quality </a:t>
            </a:r>
            <a:r>
              <a:rPr lang="en-US" sz="3200" dirty="0" smtClean="0"/>
              <a:t>performance measures</a:t>
            </a:r>
            <a:r>
              <a:rPr lang="en-US" sz="3200" dirty="0"/>
              <a:t>: a) anemia, b) dialysis adequacy, and c) </a:t>
            </a:r>
            <a:r>
              <a:rPr lang="en-US" sz="3200" dirty="0" smtClean="0"/>
              <a:t>patient survival</a:t>
            </a:r>
            <a:r>
              <a:rPr lang="en-US" sz="3200" dirty="0"/>
              <a:t>, </a:t>
            </a:r>
            <a:r>
              <a:rPr lang="en-US" sz="3200" u="sng" dirty="0"/>
              <a:t>but it does not include infection </a:t>
            </a:r>
            <a:r>
              <a:rPr lang="en-US" sz="3200" u="sng" dirty="0" smtClean="0"/>
              <a:t>rates</a:t>
            </a:r>
            <a:endParaRPr lang="en-US" sz="3200" u="sng" dirty="0"/>
          </a:p>
        </p:txBody>
      </p:sp>
    </p:spTree>
    <p:extLst>
      <p:ext uri="{BB962C8B-B14F-4D97-AF65-F5344CB8AC3E}">
        <p14:creationId xmlns:p14="http://schemas.microsoft.com/office/powerpoint/2010/main" val="3826880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and Renal Disease</a:t>
            </a:r>
            <a:endParaRPr lang="en-US" dirty="0"/>
          </a:p>
        </p:txBody>
      </p:sp>
      <p:sp>
        <p:nvSpPr>
          <p:cNvPr id="3" name="Content Placeholder 2"/>
          <p:cNvSpPr>
            <a:spLocks noGrp="1"/>
          </p:cNvSpPr>
          <p:nvPr>
            <p:ph idx="1"/>
          </p:nvPr>
        </p:nvSpPr>
        <p:spPr>
          <a:xfrm>
            <a:off x="457200" y="1524000"/>
            <a:ext cx="8382000" cy="4495800"/>
          </a:xfrm>
        </p:spPr>
        <p:txBody>
          <a:bodyPr/>
          <a:lstStyle/>
          <a:p>
            <a:r>
              <a:rPr lang="en-US" dirty="0" smtClean="0"/>
              <a:t>Infection </a:t>
            </a:r>
            <a:r>
              <a:rPr lang="en-US" dirty="0"/>
              <a:t>is the second leading cause of </a:t>
            </a:r>
            <a:r>
              <a:rPr lang="en-US" dirty="0" smtClean="0"/>
              <a:t>death in </a:t>
            </a:r>
            <a:r>
              <a:rPr lang="en-US" dirty="0"/>
              <a:t>patients on </a:t>
            </a:r>
            <a:r>
              <a:rPr lang="en-US" dirty="0" smtClean="0"/>
              <a:t>hemodialysis; </a:t>
            </a:r>
            <a:r>
              <a:rPr lang="en-US" dirty="0"/>
              <a:t>and for the majority of </a:t>
            </a:r>
            <a:r>
              <a:rPr lang="en-US" dirty="0" smtClean="0"/>
              <a:t>those infections</a:t>
            </a:r>
            <a:r>
              <a:rPr lang="en-US" dirty="0"/>
              <a:t>, </a:t>
            </a:r>
            <a:r>
              <a:rPr lang="en-US" b="1" u="sng" dirty="0"/>
              <a:t>the access is usually implicated as the source </a:t>
            </a:r>
            <a:r>
              <a:rPr lang="en-US" b="1" u="sng" dirty="0" smtClean="0"/>
              <a:t>for the </a:t>
            </a:r>
            <a:r>
              <a:rPr lang="en-US" b="1" u="sng" dirty="0"/>
              <a:t>infection</a:t>
            </a:r>
          </a:p>
        </p:txBody>
      </p:sp>
      <p:pic>
        <p:nvPicPr>
          <p:cNvPr id="4" name="Picture 3" descr="Schon-clipped 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3048000"/>
            <a:ext cx="3886539" cy="2698298"/>
          </a:xfrm>
          <a:prstGeom prst="rect">
            <a:avLst/>
          </a:prstGeom>
        </p:spPr>
      </p:pic>
    </p:spTree>
    <p:extLst>
      <p:ext uri="{BB962C8B-B14F-4D97-AF65-F5344CB8AC3E}">
        <p14:creationId xmlns:p14="http://schemas.microsoft.com/office/powerpoint/2010/main" val="314811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Dialysis Access Infection</a:t>
            </a:r>
            <a:endParaRPr lang="en-US" dirty="0"/>
          </a:p>
        </p:txBody>
      </p:sp>
      <p:sp>
        <p:nvSpPr>
          <p:cNvPr id="3" name="Content Placeholder 2"/>
          <p:cNvSpPr>
            <a:spLocks noGrp="1"/>
          </p:cNvSpPr>
          <p:nvPr>
            <p:ph idx="1"/>
          </p:nvPr>
        </p:nvSpPr>
        <p:spPr>
          <a:xfrm>
            <a:off x="457200" y="1371600"/>
            <a:ext cx="8305800" cy="4495800"/>
          </a:xfrm>
        </p:spPr>
        <p:txBody>
          <a:bodyPr/>
          <a:lstStyle/>
          <a:p>
            <a:r>
              <a:rPr lang="en-US" sz="2800" dirty="0" smtClean="0"/>
              <a:t>Avoiding </a:t>
            </a:r>
            <a:r>
              <a:rPr lang="en-US" sz="2800" dirty="0"/>
              <a:t>catheter-related bacteremia should be the </a:t>
            </a:r>
            <a:r>
              <a:rPr lang="en-US" sz="2800" dirty="0" smtClean="0"/>
              <a:t>highest priority </a:t>
            </a:r>
            <a:r>
              <a:rPr lang="en-US" sz="2800" dirty="0"/>
              <a:t>for hemodialysis </a:t>
            </a:r>
            <a:r>
              <a:rPr lang="en-US" sz="2800" dirty="0" smtClean="0"/>
              <a:t>facilities </a:t>
            </a:r>
          </a:p>
          <a:p>
            <a:r>
              <a:rPr lang="en-US" sz="2800" dirty="0" smtClean="0"/>
              <a:t>New </a:t>
            </a:r>
            <a:r>
              <a:rPr lang="en-US" sz="2800" dirty="0"/>
              <a:t>guidelines </a:t>
            </a:r>
            <a:r>
              <a:rPr lang="en-US" sz="2800" dirty="0" smtClean="0"/>
              <a:t>to reduce </a:t>
            </a:r>
            <a:r>
              <a:rPr lang="en-US" sz="2800" dirty="0"/>
              <a:t>catheter-related bloodstream infections were </a:t>
            </a:r>
            <a:r>
              <a:rPr lang="en-US" sz="2800" dirty="0" smtClean="0"/>
              <a:t>published April </a:t>
            </a:r>
            <a:r>
              <a:rPr lang="en-US" sz="2800" dirty="0"/>
              <a:t>1, 2011 (CDC, 2011</a:t>
            </a:r>
            <a:r>
              <a:rPr lang="en-US" sz="2800" dirty="0" smtClean="0"/>
              <a:t>) </a:t>
            </a:r>
          </a:p>
          <a:p>
            <a:r>
              <a:rPr lang="en-US" sz="2800" dirty="0" smtClean="0"/>
              <a:t>Use </a:t>
            </a:r>
            <a:r>
              <a:rPr lang="en-US" sz="2800" dirty="0" smtClean="0"/>
              <a:t>of </a:t>
            </a:r>
            <a:r>
              <a:rPr lang="en-US" sz="2800" dirty="0"/>
              <a:t>these guidelines has proven to be effective in </a:t>
            </a:r>
            <a:r>
              <a:rPr lang="en-US" sz="2800" dirty="0" smtClean="0"/>
              <a:t>reducing catheter</a:t>
            </a:r>
            <a:r>
              <a:rPr lang="en-US" sz="2800" dirty="0"/>
              <a:t>-related blood stream infections within </a:t>
            </a:r>
            <a:r>
              <a:rPr lang="en-US" sz="2800" dirty="0" smtClean="0"/>
              <a:t>hospital based</a:t>
            </a:r>
            <a:r>
              <a:rPr lang="en-US" sz="2800" dirty="0"/>
              <a:t> </a:t>
            </a:r>
            <a:r>
              <a:rPr lang="en-US" sz="2800" dirty="0" smtClean="0"/>
              <a:t>intensive </a:t>
            </a:r>
            <a:r>
              <a:rPr lang="en-US" sz="2800" dirty="0"/>
              <a:t>care units by 58% from 2001 to </a:t>
            </a:r>
            <a:r>
              <a:rPr lang="en-US" sz="2800" dirty="0" smtClean="0"/>
              <a:t>2009</a:t>
            </a:r>
          </a:p>
        </p:txBody>
      </p:sp>
    </p:spTree>
    <p:extLst>
      <p:ext uri="{BB962C8B-B14F-4D97-AF65-F5344CB8AC3E}">
        <p14:creationId xmlns:p14="http://schemas.microsoft.com/office/powerpoint/2010/main" val="2968170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Dialysis Access Infection </a:t>
            </a:r>
            <a:endParaRPr lang="en-US" dirty="0"/>
          </a:p>
        </p:txBody>
      </p:sp>
      <p:sp>
        <p:nvSpPr>
          <p:cNvPr id="3" name="Content Placeholder 2"/>
          <p:cNvSpPr>
            <a:spLocks noGrp="1"/>
          </p:cNvSpPr>
          <p:nvPr>
            <p:ph idx="1"/>
          </p:nvPr>
        </p:nvSpPr>
        <p:spPr>
          <a:xfrm>
            <a:off x="457200" y="1524000"/>
            <a:ext cx="8305800" cy="4495800"/>
          </a:xfrm>
        </p:spPr>
        <p:txBody>
          <a:bodyPr/>
          <a:lstStyle/>
          <a:p>
            <a:r>
              <a:rPr lang="en-US" sz="2600" dirty="0" smtClean="0"/>
              <a:t>The Agency for Healthcare Research and Quality (AHRQ) estimates that this reduction saved an estimated 6,000 lives and approximately $414 million in extra costs</a:t>
            </a:r>
          </a:p>
          <a:p>
            <a:r>
              <a:rPr lang="en-US" sz="2600" dirty="0" smtClean="0"/>
              <a:t>But could these measures work in hemodialysis facilities?</a:t>
            </a:r>
          </a:p>
          <a:p>
            <a:pPr lvl="1"/>
            <a:r>
              <a:rPr lang="en-US" sz="2600" dirty="0" smtClean="0"/>
              <a:t>Hemodialysis </a:t>
            </a:r>
            <a:r>
              <a:rPr lang="en-US" sz="2600" dirty="0"/>
              <a:t>facilities are very different </a:t>
            </a:r>
            <a:r>
              <a:rPr lang="en-US" sz="2600" dirty="0" smtClean="0"/>
              <a:t>from intensive </a:t>
            </a:r>
            <a:r>
              <a:rPr lang="en-US" sz="2600" dirty="0"/>
              <a:t>care units (such as staffing ratios, environment</a:t>
            </a:r>
            <a:r>
              <a:rPr lang="en-US" sz="2600" dirty="0" smtClean="0"/>
              <a:t>, and </a:t>
            </a:r>
            <a:r>
              <a:rPr lang="en-US" sz="2600" dirty="0"/>
              <a:t>structure</a:t>
            </a:r>
            <a:r>
              <a:rPr lang="en-US" sz="2600" dirty="0" smtClean="0"/>
              <a:t>) </a:t>
            </a:r>
            <a:endParaRPr lang="en-US" sz="2600" dirty="0" smtClean="0"/>
          </a:p>
          <a:p>
            <a:pPr lvl="1"/>
            <a:r>
              <a:rPr lang="en-US" sz="2600" dirty="0" smtClean="0"/>
              <a:t>Structural </a:t>
            </a:r>
            <a:r>
              <a:rPr lang="en-US" sz="2600" dirty="0"/>
              <a:t>barriers need to be </a:t>
            </a:r>
            <a:r>
              <a:rPr lang="en-US" sz="2600" dirty="0" smtClean="0"/>
              <a:t>recognized and </a:t>
            </a:r>
            <a:r>
              <a:rPr lang="en-US" sz="2600" dirty="0"/>
              <a:t>discussed openly to direct </a:t>
            </a:r>
            <a:r>
              <a:rPr lang="en-US" sz="2600" dirty="0" smtClean="0"/>
              <a:t>change</a:t>
            </a:r>
            <a:endParaRPr lang="en-US" sz="2600" dirty="0" smtClean="0"/>
          </a:p>
        </p:txBody>
      </p:sp>
    </p:spTree>
    <p:extLst>
      <p:ext uri="{BB962C8B-B14F-4D97-AF65-F5344CB8AC3E}">
        <p14:creationId xmlns:p14="http://schemas.microsoft.com/office/powerpoint/2010/main" val="3761461813"/>
      </p:ext>
    </p:extLst>
  </p:cSld>
  <p:clrMapOvr>
    <a:masterClrMapping/>
  </p:clrMapOvr>
</p:sld>
</file>

<file path=ppt/theme/theme1.xml><?xml version="1.0" encoding="utf-8"?>
<a:theme xmlns:a="http://schemas.openxmlformats.org/drawingml/2006/main" name="GS_PowerPoint_template">
  <a:themeElements>
    <a:clrScheme name="GS_PowerPoint_template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GS_PowerPoint_templat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a:ln>
              <a:noFill/>
            </a:ln>
            <a:solidFill>
              <a:schemeClr val="bg2"/>
            </a:solidFill>
            <a:effectLst/>
            <a:latin typeface="Times New Roman"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a:ln>
              <a:noFill/>
            </a:ln>
            <a:solidFill>
              <a:schemeClr val="bg2"/>
            </a:solidFill>
            <a:effectLst/>
            <a:latin typeface="Times New Roman" charset="0"/>
            <a:ea typeface="ＭＳ Ｐゴシック" charset="0"/>
          </a:defRPr>
        </a:defPPr>
      </a:lstStyle>
    </a:lnDef>
  </a:objectDefaults>
  <a:extraClrSchemeLst>
    <a:extraClrScheme>
      <a:clrScheme name="GS_PowerPoint_template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GS_PowerPoint_template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GS_PowerPoint_template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GS_PowerPoint_template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GS_PowerPoint_template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GS_PowerPoint_template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H:\Publications\_Forms &amp; Files\GS_PowerPoint_template.pot</Template>
  <TotalTime>2330</TotalTime>
  <Words>3097</Words>
  <Application>Microsoft Macintosh PowerPoint</Application>
  <PresentationFormat>On-screen Show (4:3)</PresentationFormat>
  <Paragraphs>217</Paragraphs>
  <Slides>41</Slides>
  <Notes>2</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GS_PowerPoint_template</vt:lpstr>
      <vt:lpstr>                                   </vt:lpstr>
      <vt:lpstr>Infection and Renal Disease</vt:lpstr>
      <vt:lpstr>Infection and Renal Disease</vt:lpstr>
      <vt:lpstr>Infection and Renal Disease</vt:lpstr>
      <vt:lpstr>Infection and Renal Disease</vt:lpstr>
      <vt:lpstr>Infection and Renal Disease</vt:lpstr>
      <vt:lpstr>Infection and Renal Disease</vt:lpstr>
      <vt:lpstr>Dialysis Access Infection</vt:lpstr>
      <vt:lpstr>Dialysis Access Infection </vt:lpstr>
      <vt:lpstr>Epidemiology</vt:lpstr>
      <vt:lpstr>Purpose of Reducing CRBSIs </vt:lpstr>
      <vt:lpstr>Objective of Prevention Program</vt:lpstr>
      <vt:lpstr>CDC Guidelines</vt:lpstr>
      <vt:lpstr>Epidemiology and Microbiology</vt:lpstr>
      <vt:lpstr>Pathophysiology</vt:lpstr>
      <vt:lpstr>Pathophysiology: CRBSI Considerations</vt:lpstr>
      <vt:lpstr>Pathophysiology: CRBSI Considerations</vt:lpstr>
      <vt:lpstr>Pathophysiology: CRBSI Considerations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Infection Prevention with Antimicrobials</vt:lpstr>
      <vt:lpstr>Performance Improvement</vt:lpstr>
      <vt:lpstr>Performance Improvement</vt:lpstr>
      <vt:lpstr>Performance Improvement</vt:lpstr>
      <vt:lpstr>Performance Improvement</vt:lpstr>
      <vt:lpstr>Performance Improvement</vt:lpstr>
      <vt:lpstr>Performance Improvement</vt:lpstr>
      <vt:lpstr>Performance Improvement</vt:lpstr>
      <vt:lpstr>Performance Improvement</vt:lpstr>
      <vt:lpstr>Performance Improvement</vt:lpstr>
      <vt:lpstr>                                   </vt:lpstr>
    </vt:vector>
  </TitlesOfParts>
  <Company>University of Central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Here</dc:title>
  <dc:creator>trjones</dc:creator>
  <cp:lastModifiedBy>Christopher Blackwell</cp:lastModifiedBy>
  <cp:revision>134</cp:revision>
  <cp:lastPrinted>1601-01-01T00:00:00Z</cp:lastPrinted>
  <dcterms:created xsi:type="dcterms:W3CDTF">2003-09-09T13:31:27Z</dcterms:created>
  <dcterms:modified xsi:type="dcterms:W3CDTF">2013-04-03T03:39:16Z</dcterms:modified>
</cp:coreProperties>
</file>