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49" r:id="rId1"/>
  </p:sldMasterIdLst>
  <p:notesMasterIdLst>
    <p:notesMasterId r:id="rId35"/>
  </p:notesMasterIdLst>
  <p:handoutMasterIdLst>
    <p:handoutMasterId r:id="rId36"/>
  </p:handoutMasterIdLst>
  <p:sldIdLst>
    <p:sldId id="289" r:id="rId2"/>
    <p:sldId id="406" r:id="rId3"/>
    <p:sldId id="407" r:id="rId4"/>
    <p:sldId id="408" r:id="rId5"/>
    <p:sldId id="409" r:id="rId6"/>
    <p:sldId id="410" r:id="rId7"/>
    <p:sldId id="411" r:id="rId8"/>
    <p:sldId id="412" r:id="rId9"/>
    <p:sldId id="413" r:id="rId10"/>
    <p:sldId id="414" r:id="rId11"/>
    <p:sldId id="415" r:id="rId12"/>
    <p:sldId id="416" r:id="rId13"/>
    <p:sldId id="417" r:id="rId14"/>
    <p:sldId id="418" r:id="rId15"/>
    <p:sldId id="419" r:id="rId16"/>
    <p:sldId id="420" r:id="rId17"/>
    <p:sldId id="421" r:id="rId18"/>
    <p:sldId id="422" r:id="rId19"/>
    <p:sldId id="423" r:id="rId20"/>
    <p:sldId id="424" r:id="rId21"/>
    <p:sldId id="425" r:id="rId22"/>
    <p:sldId id="426" r:id="rId23"/>
    <p:sldId id="427" r:id="rId24"/>
    <p:sldId id="428" r:id="rId25"/>
    <p:sldId id="429" r:id="rId26"/>
    <p:sldId id="430" r:id="rId27"/>
    <p:sldId id="431" r:id="rId28"/>
    <p:sldId id="432" r:id="rId29"/>
    <p:sldId id="433" r:id="rId30"/>
    <p:sldId id="434" r:id="rId31"/>
    <p:sldId id="435" r:id="rId32"/>
    <p:sldId id="436" r:id="rId33"/>
    <p:sldId id="437" r:id="rId34"/>
  </p:sldIdLst>
  <p:sldSz cx="9144000" cy="6858000" type="screen4x3"/>
  <p:notesSz cx="6881813" cy="9296400"/>
  <p:defaultTextStyle>
    <a:defPPr>
      <a:defRPr lang="en-US"/>
    </a:defPPr>
    <a:lvl1pPr algn="ctr" rtl="0" fontAlgn="base">
      <a:spcBef>
        <a:spcPct val="20000"/>
      </a:spcBef>
      <a:spcAft>
        <a:spcPct val="0"/>
      </a:spcAft>
      <a:buChar char="•"/>
      <a:defRPr sz="2400" kern="1200">
        <a:solidFill>
          <a:schemeClr val="bg2"/>
        </a:solidFill>
        <a:latin typeface="Times New Roman" charset="0"/>
        <a:ea typeface="ＭＳ Ｐゴシック" charset="0"/>
        <a:cs typeface="+mn-cs"/>
      </a:defRPr>
    </a:lvl1pPr>
    <a:lvl2pPr marL="457200" algn="ctr" rtl="0" fontAlgn="base">
      <a:spcBef>
        <a:spcPct val="20000"/>
      </a:spcBef>
      <a:spcAft>
        <a:spcPct val="0"/>
      </a:spcAft>
      <a:buChar char="•"/>
      <a:defRPr sz="2400" kern="1200">
        <a:solidFill>
          <a:schemeClr val="bg2"/>
        </a:solidFill>
        <a:latin typeface="Times New Roman" charset="0"/>
        <a:ea typeface="ＭＳ Ｐゴシック" charset="0"/>
        <a:cs typeface="+mn-cs"/>
      </a:defRPr>
    </a:lvl2pPr>
    <a:lvl3pPr marL="914400" algn="ctr" rtl="0" fontAlgn="base">
      <a:spcBef>
        <a:spcPct val="20000"/>
      </a:spcBef>
      <a:spcAft>
        <a:spcPct val="0"/>
      </a:spcAft>
      <a:buChar char="•"/>
      <a:defRPr sz="2400" kern="1200">
        <a:solidFill>
          <a:schemeClr val="bg2"/>
        </a:solidFill>
        <a:latin typeface="Times New Roman" charset="0"/>
        <a:ea typeface="ＭＳ Ｐゴシック" charset="0"/>
        <a:cs typeface="+mn-cs"/>
      </a:defRPr>
    </a:lvl3pPr>
    <a:lvl4pPr marL="1371600" algn="ctr" rtl="0" fontAlgn="base">
      <a:spcBef>
        <a:spcPct val="20000"/>
      </a:spcBef>
      <a:spcAft>
        <a:spcPct val="0"/>
      </a:spcAft>
      <a:buChar char="•"/>
      <a:defRPr sz="2400" kern="1200">
        <a:solidFill>
          <a:schemeClr val="bg2"/>
        </a:solidFill>
        <a:latin typeface="Times New Roman" charset="0"/>
        <a:ea typeface="ＭＳ Ｐゴシック" charset="0"/>
        <a:cs typeface="+mn-cs"/>
      </a:defRPr>
    </a:lvl4pPr>
    <a:lvl5pPr marL="1828800" algn="ctr" rtl="0" fontAlgn="base">
      <a:spcBef>
        <a:spcPct val="20000"/>
      </a:spcBef>
      <a:spcAft>
        <a:spcPct val="0"/>
      </a:spcAft>
      <a:buChar char="•"/>
      <a:defRPr sz="2400" kern="1200">
        <a:solidFill>
          <a:schemeClr val="bg2"/>
        </a:solidFill>
        <a:latin typeface="Times New Roman" charset="0"/>
        <a:ea typeface="ＭＳ Ｐゴシック" charset="0"/>
        <a:cs typeface="+mn-cs"/>
      </a:defRPr>
    </a:lvl5pPr>
    <a:lvl6pPr marL="2286000" algn="l" defTabSz="457200" rtl="0" eaLnBrk="1" latinLnBrk="0" hangingPunct="1">
      <a:defRPr sz="2400" kern="1200">
        <a:solidFill>
          <a:schemeClr val="bg2"/>
        </a:solidFill>
        <a:latin typeface="Times New Roman" charset="0"/>
        <a:ea typeface="ＭＳ Ｐゴシック" charset="0"/>
        <a:cs typeface="+mn-cs"/>
      </a:defRPr>
    </a:lvl6pPr>
    <a:lvl7pPr marL="2743200" algn="l" defTabSz="457200" rtl="0" eaLnBrk="1" latinLnBrk="0" hangingPunct="1">
      <a:defRPr sz="2400" kern="1200">
        <a:solidFill>
          <a:schemeClr val="bg2"/>
        </a:solidFill>
        <a:latin typeface="Times New Roman" charset="0"/>
        <a:ea typeface="ＭＳ Ｐゴシック" charset="0"/>
        <a:cs typeface="+mn-cs"/>
      </a:defRPr>
    </a:lvl7pPr>
    <a:lvl8pPr marL="3200400" algn="l" defTabSz="457200" rtl="0" eaLnBrk="1" latinLnBrk="0" hangingPunct="1">
      <a:defRPr sz="2400" kern="1200">
        <a:solidFill>
          <a:schemeClr val="bg2"/>
        </a:solidFill>
        <a:latin typeface="Times New Roman" charset="0"/>
        <a:ea typeface="ＭＳ Ｐゴシック" charset="0"/>
        <a:cs typeface="+mn-cs"/>
      </a:defRPr>
    </a:lvl8pPr>
    <a:lvl9pPr marL="3657600" algn="l" defTabSz="457200" rtl="0" eaLnBrk="1" latinLnBrk="0" hangingPunct="1">
      <a:defRPr sz="2400" kern="1200">
        <a:solidFill>
          <a:schemeClr val="bg2"/>
        </a:solidFill>
        <a:latin typeface="Times New Roman" charset="0"/>
        <a:ea typeface="ＭＳ Ｐゴシック" charset="0"/>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FF"/>
    <a:srgbClr val="048830"/>
    <a:srgbClr val="06C044"/>
    <a:srgbClr val="0CBE08"/>
    <a:srgbClr val="FFCC66"/>
    <a:srgbClr val="FFFFFF"/>
    <a:srgbClr val="CC9900"/>
  </p:clrMru>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34580" autoAdjust="0"/>
    <p:restoredTop sz="86410" autoAdjust="0"/>
  </p:normalViewPr>
  <p:slideViewPr>
    <p:cSldViewPr>
      <p:cViewPr>
        <p:scale>
          <a:sx n="75" d="100"/>
          <a:sy n="75" d="100"/>
        </p:scale>
        <p:origin x="-1520" y="-75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59" d="100"/>
          <a:sy n="59" d="100"/>
        </p:scale>
        <p:origin x="-1776" y="-78"/>
      </p:cViewPr>
      <p:guideLst>
        <p:guide orient="horz" pos="2928"/>
        <p:guide pos="2168"/>
      </p:guideLst>
    </p:cSldViewPr>
  </p:notesViewPr>
  <p:gridSpacing cx="76200" cy="76200"/>
</p:viewPr>
</file>

<file path=ppt/_rels/presentation.xml.rels><?xml version="1.0" encoding="UTF-8" standalone="yes"?>
<Relationships xmlns="http://schemas.openxmlformats.org/package/2006/relationships"><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9" Type="http://schemas.openxmlformats.org/officeDocument/2006/relationships/slide" Target="slides/slide8.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33" Type="http://schemas.openxmlformats.org/officeDocument/2006/relationships/slide" Target="slides/slide32.xml"/><Relationship Id="rId34" Type="http://schemas.openxmlformats.org/officeDocument/2006/relationships/slide" Target="slides/slide33.xml"/><Relationship Id="rId35" Type="http://schemas.openxmlformats.org/officeDocument/2006/relationships/notesMaster" Target="notesMasters/notesMaster1.xml"/><Relationship Id="rId36" Type="http://schemas.openxmlformats.org/officeDocument/2006/relationships/handoutMaster" Target="handoutMasters/handoutMaster1.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37" Type="http://schemas.openxmlformats.org/officeDocument/2006/relationships/printerSettings" Target="printerSettings/printerSettings1.bin"/><Relationship Id="rId38" Type="http://schemas.openxmlformats.org/officeDocument/2006/relationships/presProps" Target="presProps.xml"/><Relationship Id="rId39" Type="http://schemas.openxmlformats.org/officeDocument/2006/relationships/viewProps" Target="viewProps.xml"/><Relationship Id="rId40" Type="http://schemas.openxmlformats.org/officeDocument/2006/relationships/theme" Target="theme/theme1.xml"/><Relationship Id="rId41"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5842" name="Rectangle 2"/>
          <p:cNvSpPr>
            <a:spLocks noGrp="1" noChangeArrowheads="1"/>
          </p:cNvSpPr>
          <p:nvPr>
            <p:ph type="hdr" sz="quarter"/>
          </p:nvPr>
        </p:nvSpPr>
        <p:spPr bwMode="auto">
          <a:xfrm>
            <a:off x="0" y="0"/>
            <a:ext cx="2982913" cy="4651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90778" tIns="45389" rIns="90778" bIns="45389" numCol="1" anchor="t" anchorCtr="0" compatLnSpc="1">
            <a:prstTxWarp prst="textNoShape">
              <a:avLst/>
            </a:prstTxWarp>
          </a:bodyPr>
          <a:lstStyle>
            <a:lvl1pPr algn="l" defTabSz="908050">
              <a:spcBef>
                <a:spcPct val="0"/>
              </a:spcBef>
              <a:buFontTx/>
              <a:buNone/>
              <a:defRPr sz="1200">
                <a:solidFill>
                  <a:schemeClr val="tx1"/>
                </a:solidFill>
              </a:defRPr>
            </a:lvl1pPr>
          </a:lstStyle>
          <a:p>
            <a:r>
              <a:rPr lang="en-US"/>
              <a:t>Workshop Handouts	</a:t>
            </a:r>
          </a:p>
        </p:txBody>
      </p:sp>
      <p:sp>
        <p:nvSpPr>
          <p:cNvPr id="35843" name="Rectangle 3"/>
          <p:cNvSpPr>
            <a:spLocks noGrp="1" noChangeArrowheads="1"/>
          </p:cNvSpPr>
          <p:nvPr>
            <p:ph type="dt" sz="quarter" idx="1"/>
          </p:nvPr>
        </p:nvSpPr>
        <p:spPr bwMode="auto">
          <a:xfrm>
            <a:off x="3898900" y="0"/>
            <a:ext cx="2982913" cy="4651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90778" tIns="45389" rIns="90778" bIns="45389" numCol="1" anchor="t" anchorCtr="0" compatLnSpc="1">
            <a:prstTxWarp prst="textNoShape">
              <a:avLst/>
            </a:prstTxWarp>
          </a:bodyPr>
          <a:lstStyle>
            <a:lvl1pPr algn="r" defTabSz="908050">
              <a:spcBef>
                <a:spcPct val="0"/>
              </a:spcBef>
              <a:buFontTx/>
              <a:buNone/>
              <a:defRPr sz="1200">
                <a:solidFill>
                  <a:schemeClr val="tx1"/>
                </a:solidFill>
              </a:defRPr>
            </a:lvl1pPr>
          </a:lstStyle>
          <a:p>
            <a:r>
              <a:rPr lang="en-US"/>
              <a:t>October 27, 2005</a:t>
            </a:r>
          </a:p>
        </p:txBody>
      </p:sp>
      <p:sp>
        <p:nvSpPr>
          <p:cNvPr id="35844" name="Rectangle 4"/>
          <p:cNvSpPr>
            <a:spLocks noGrp="1" noChangeArrowheads="1"/>
          </p:cNvSpPr>
          <p:nvPr>
            <p:ph type="ftr" sz="quarter" idx="2"/>
          </p:nvPr>
        </p:nvSpPr>
        <p:spPr bwMode="auto">
          <a:xfrm>
            <a:off x="0" y="8831263"/>
            <a:ext cx="2982913" cy="4651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90778" tIns="45389" rIns="90778" bIns="45389" numCol="1" anchor="b" anchorCtr="0" compatLnSpc="1">
            <a:prstTxWarp prst="textNoShape">
              <a:avLst/>
            </a:prstTxWarp>
          </a:bodyPr>
          <a:lstStyle>
            <a:lvl1pPr algn="l" defTabSz="908050">
              <a:spcBef>
                <a:spcPct val="0"/>
              </a:spcBef>
              <a:buFontTx/>
              <a:buNone/>
              <a:defRPr sz="1200">
                <a:solidFill>
                  <a:schemeClr val="tx1"/>
                </a:solidFill>
              </a:defRPr>
            </a:lvl1pPr>
          </a:lstStyle>
          <a:p>
            <a:r>
              <a:rPr lang="en-US"/>
              <a:t>Division of Graduate Studies</a:t>
            </a:r>
          </a:p>
        </p:txBody>
      </p:sp>
      <p:sp>
        <p:nvSpPr>
          <p:cNvPr id="35845" name="Rectangle 5"/>
          <p:cNvSpPr>
            <a:spLocks noGrp="1" noChangeArrowheads="1"/>
          </p:cNvSpPr>
          <p:nvPr>
            <p:ph type="sldNum" sz="quarter" idx="3"/>
          </p:nvPr>
        </p:nvSpPr>
        <p:spPr bwMode="auto">
          <a:xfrm>
            <a:off x="3898900" y="8831263"/>
            <a:ext cx="2982913" cy="4651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90778" tIns="45389" rIns="90778" bIns="45389" numCol="1" anchor="b" anchorCtr="0" compatLnSpc="1">
            <a:prstTxWarp prst="textNoShape">
              <a:avLst/>
            </a:prstTxWarp>
          </a:bodyPr>
          <a:lstStyle>
            <a:lvl1pPr algn="r" defTabSz="908050">
              <a:spcBef>
                <a:spcPct val="0"/>
              </a:spcBef>
              <a:buFontTx/>
              <a:buNone/>
              <a:defRPr sz="1200">
                <a:solidFill>
                  <a:schemeClr val="tx1"/>
                </a:solidFill>
              </a:defRPr>
            </a:lvl1pPr>
          </a:lstStyle>
          <a:p>
            <a:r>
              <a:rPr lang="en-US"/>
              <a:t>Page </a:t>
            </a:r>
            <a:fld id="{AB4B0FDB-A9DD-AD49-BCA4-42533EF30338}" type="slidenum">
              <a:rPr lang="en-US"/>
              <a:pPr/>
              <a:t>‹#›</a:t>
            </a:fld>
            <a:endParaRPr lang="en-US"/>
          </a:p>
        </p:txBody>
      </p:sp>
    </p:spTree>
    <p:extLst>
      <p:ext uri="{BB962C8B-B14F-4D97-AF65-F5344CB8AC3E}">
        <p14:creationId xmlns:p14="http://schemas.microsoft.com/office/powerpoint/2010/main" val="146363126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7650" name="Rectangle 2"/>
          <p:cNvSpPr>
            <a:spLocks noGrp="1" noChangeArrowheads="1"/>
          </p:cNvSpPr>
          <p:nvPr>
            <p:ph type="hdr" sz="quarter"/>
          </p:nvPr>
        </p:nvSpPr>
        <p:spPr bwMode="auto">
          <a:xfrm>
            <a:off x="0" y="0"/>
            <a:ext cx="2982913" cy="4651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90778" tIns="45389" rIns="90778" bIns="45389" numCol="1" anchor="t" anchorCtr="0" compatLnSpc="1">
            <a:prstTxWarp prst="textNoShape">
              <a:avLst/>
            </a:prstTxWarp>
          </a:bodyPr>
          <a:lstStyle>
            <a:lvl1pPr algn="l" defTabSz="908050">
              <a:spcBef>
                <a:spcPct val="0"/>
              </a:spcBef>
              <a:buFontTx/>
              <a:buNone/>
              <a:defRPr sz="1200">
                <a:solidFill>
                  <a:schemeClr val="tx1"/>
                </a:solidFill>
              </a:defRPr>
            </a:lvl1pPr>
          </a:lstStyle>
          <a:p>
            <a:endParaRPr lang="en-US"/>
          </a:p>
        </p:txBody>
      </p:sp>
      <p:sp>
        <p:nvSpPr>
          <p:cNvPr id="27651" name="Rectangle 3"/>
          <p:cNvSpPr>
            <a:spLocks noGrp="1" noChangeArrowheads="1"/>
          </p:cNvSpPr>
          <p:nvPr>
            <p:ph type="dt" idx="1"/>
          </p:nvPr>
        </p:nvSpPr>
        <p:spPr bwMode="auto">
          <a:xfrm>
            <a:off x="3898900" y="0"/>
            <a:ext cx="2982913" cy="4651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90778" tIns="45389" rIns="90778" bIns="45389" numCol="1" anchor="t" anchorCtr="0" compatLnSpc="1">
            <a:prstTxWarp prst="textNoShape">
              <a:avLst/>
            </a:prstTxWarp>
          </a:bodyPr>
          <a:lstStyle>
            <a:lvl1pPr algn="r" defTabSz="908050">
              <a:spcBef>
                <a:spcPct val="0"/>
              </a:spcBef>
              <a:buFontTx/>
              <a:buNone/>
              <a:defRPr sz="1200">
                <a:solidFill>
                  <a:schemeClr val="tx1"/>
                </a:solidFill>
              </a:defRPr>
            </a:lvl1pPr>
          </a:lstStyle>
          <a:p>
            <a:r>
              <a:rPr lang="en-US"/>
              <a:t>October 27, 2005</a:t>
            </a:r>
          </a:p>
        </p:txBody>
      </p:sp>
      <p:sp>
        <p:nvSpPr>
          <p:cNvPr id="27652" name="Rectangle 4"/>
          <p:cNvSpPr>
            <a:spLocks noChangeArrowheads="1" noTextEdit="1"/>
          </p:cNvSpPr>
          <p:nvPr>
            <p:ph type="sldImg" idx="2"/>
          </p:nvPr>
        </p:nvSpPr>
        <p:spPr bwMode="auto">
          <a:xfrm>
            <a:off x="1117600" y="696913"/>
            <a:ext cx="4649788" cy="3487737"/>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a14="http://schemas.microsoft.com/office/drawing/2010/main" val="1"/>
            </a:ext>
          </a:extLst>
        </p:spPr>
      </p:sp>
      <p:sp>
        <p:nvSpPr>
          <p:cNvPr id="27653" name="Rectangle 5"/>
          <p:cNvSpPr>
            <a:spLocks noGrp="1" noChangeArrowheads="1"/>
          </p:cNvSpPr>
          <p:nvPr>
            <p:ph type="body" sz="quarter" idx="3"/>
          </p:nvPr>
        </p:nvSpPr>
        <p:spPr bwMode="auto">
          <a:xfrm>
            <a:off x="919163" y="4416425"/>
            <a:ext cx="5043487" cy="41830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90778" tIns="45389" rIns="90778" bIns="45389"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7654" name="Rectangle 6"/>
          <p:cNvSpPr>
            <a:spLocks noGrp="1" noChangeArrowheads="1"/>
          </p:cNvSpPr>
          <p:nvPr>
            <p:ph type="ftr" sz="quarter" idx="4"/>
          </p:nvPr>
        </p:nvSpPr>
        <p:spPr bwMode="auto">
          <a:xfrm>
            <a:off x="0" y="8831263"/>
            <a:ext cx="2982913" cy="4651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90778" tIns="45389" rIns="90778" bIns="45389" numCol="1" anchor="b" anchorCtr="0" compatLnSpc="1">
            <a:prstTxWarp prst="textNoShape">
              <a:avLst/>
            </a:prstTxWarp>
          </a:bodyPr>
          <a:lstStyle>
            <a:lvl1pPr algn="l" defTabSz="908050">
              <a:spcBef>
                <a:spcPct val="0"/>
              </a:spcBef>
              <a:buFontTx/>
              <a:buNone/>
              <a:defRPr sz="1200">
                <a:solidFill>
                  <a:schemeClr val="tx1"/>
                </a:solidFill>
              </a:defRPr>
            </a:lvl1pPr>
          </a:lstStyle>
          <a:p>
            <a:endParaRPr lang="en-US"/>
          </a:p>
        </p:txBody>
      </p:sp>
      <p:sp>
        <p:nvSpPr>
          <p:cNvPr id="27655" name="Rectangle 7"/>
          <p:cNvSpPr>
            <a:spLocks noGrp="1" noChangeArrowheads="1"/>
          </p:cNvSpPr>
          <p:nvPr>
            <p:ph type="sldNum" sz="quarter" idx="5"/>
          </p:nvPr>
        </p:nvSpPr>
        <p:spPr bwMode="auto">
          <a:xfrm>
            <a:off x="3898900" y="8831263"/>
            <a:ext cx="2982913" cy="4651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90778" tIns="45389" rIns="90778" bIns="45389" numCol="1" anchor="b" anchorCtr="0" compatLnSpc="1">
            <a:prstTxWarp prst="textNoShape">
              <a:avLst/>
            </a:prstTxWarp>
          </a:bodyPr>
          <a:lstStyle>
            <a:lvl1pPr algn="r" defTabSz="908050">
              <a:spcBef>
                <a:spcPct val="0"/>
              </a:spcBef>
              <a:buFontTx/>
              <a:buNone/>
              <a:defRPr sz="1200">
                <a:solidFill>
                  <a:schemeClr val="tx1"/>
                </a:solidFill>
              </a:defRPr>
            </a:lvl1pPr>
          </a:lstStyle>
          <a:p>
            <a:fld id="{90B6FE38-FAC7-8E41-9E63-DDA6C1FE8877}" type="slidenum">
              <a:rPr lang="en-US"/>
              <a:pPr/>
              <a:t>‹#›</a:t>
            </a:fld>
            <a:endParaRPr lang="en-US"/>
          </a:p>
        </p:txBody>
      </p:sp>
    </p:spTree>
    <p:extLst>
      <p:ext uri="{BB962C8B-B14F-4D97-AF65-F5344CB8AC3E}">
        <p14:creationId xmlns:p14="http://schemas.microsoft.com/office/powerpoint/2010/main" val="3625353437"/>
      </p:ext>
    </p:extLst>
  </p:cSld>
  <p:clrMap bg1="lt1" tx1="dk1" bg2="lt2" tx2="dk2" accent1="accent1" accent2="accent2" accent3="accent3" accent4="accent4" accent5="accent5" accent6="accent6" hlink="hlink" folHlink="folHlink"/>
  <p:hf hdr="0" ftr="0"/>
  <p:notesStyle>
    <a:lvl1pPr algn="l" rtl="0" eaLnBrk="0" fontAlgn="base" hangingPunct="0">
      <a:spcBef>
        <a:spcPct val="30000"/>
      </a:spcBef>
      <a:spcAft>
        <a:spcPct val="0"/>
      </a:spcAft>
      <a:defRPr kumimoji="1" sz="1200" kern="1200">
        <a:solidFill>
          <a:schemeClr val="tx1"/>
        </a:solidFill>
        <a:latin typeface="Times New Roman" charset="0"/>
        <a:ea typeface="ＭＳ Ｐゴシック" charset="0"/>
        <a:cs typeface="+mn-cs"/>
      </a:defRPr>
    </a:lvl1pPr>
    <a:lvl2pPr marL="457200" algn="l" rtl="0" eaLnBrk="0" fontAlgn="base" hangingPunct="0">
      <a:spcBef>
        <a:spcPct val="30000"/>
      </a:spcBef>
      <a:spcAft>
        <a:spcPct val="0"/>
      </a:spcAft>
      <a:defRPr kumimoji="1" sz="1200" kern="1200">
        <a:solidFill>
          <a:schemeClr val="tx1"/>
        </a:solidFill>
        <a:latin typeface="Times New Roman" charset="0"/>
        <a:ea typeface="ＭＳ Ｐゴシック" charset="0"/>
        <a:cs typeface="+mn-cs"/>
      </a:defRPr>
    </a:lvl2pPr>
    <a:lvl3pPr marL="914400" algn="l" rtl="0" eaLnBrk="0" fontAlgn="base" hangingPunct="0">
      <a:spcBef>
        <a:spcPct val="30000"/>
      </a:spcBef>
      <a:spcAft>
        <a:spcPct val="0"/>
      </a:spcAft>
      <a:defRPr kumimoji="1" sz="1200" kern="1200">
        <a:solidFill>
          <a:schemeClr val="tx1"/>
        </a:solidFill>
        <a:latin typeface="Times New Roman" charset="0"/>
        <a:ea typeface="ＭＳ Ｐゴシック" charset="0"/>
        <a:cs typeface="+mn-cs"/>
      </a:defRPr>
    </a:lvl3pPr>
    <a:lvl4pPr marL="1371600" algn="l" rtl="0" eaLnBrk="0" fontAlgn="base" hangingPunct="0">
      <a:spcBef>
        <a:spcPct val="30000"/>
      </a:spcBef>
      <a:spcAft>
        <a:spcPct val="0"/>
      </a:spcAft>
      <a:defRPr kumimoji="1" sz="1200" kern="1200">
        <a:solidFill>
          <a:schemeClr val="tx1"/>
        </a:solidFill>
        <a:latin typeface="Times New Roman" charset="0"/>
        <a:ea typeface="ＭＳ Ｐゴシック" charset="0"/>
        <a:cs typeface="+mn-cs"/>
      </a:defRPr>
    </a:lvl4pPr>
    <a:lvl5pPr marL="1828800" algn="l" rtl="0" eaLnBrk="0" fontAlgn="base" hangingPunct="0">
      <a:spcBef>
        <a:spcPct val="30000"/>
      </a:spcBef>
      <a:spcAft>
        <a:spcPct val="0"/>
      </a:spcAft>
      <a:defRPr kumimoji="1" sz="1200" kern="1200">
        <a:solidFill>
          <a:schemeClr val="tx1"/>
        </a:solidFill>
        <a:latin typeface="Times New Roman" charset="0"/>
        <a:ea typeface="ＭＳ Ｐゴシック" charset="0"/>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7.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8.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9.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0.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2.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3.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4.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5.xml"/></Relationships>
</file>

<file path=ppt/notesSlides/_rels/notesSlide2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6.xml"/></Relationships>
</file>

<file path=ppt/notesSlides/_rels/notesSlide2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7.xml"/></Relationships>
</file>

<file path=ppt/notesSlides/_rels/notesSlide2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8.xml"/></Relationships>
</file>

<file path=ppt/notesSlides/_rels/notesSlide2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9.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3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0.xml"/></Relationships>
</file>

<file path=ppt/notesSlides/_rels/notesSlide3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1.xml"/></Relationships>
</file>

<file path=ppt/notesSlides/_rels/notesSlide3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2.xml"/></Relationships>
</file>

<file path=ppt/notesSlides/_rels/notesSlide3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3"/>
          <p:cNvSpPr>
            <a:spLocks noGrp="1" noChangeArrowheads="1"/>
          </p:cNvSpPr>
          <p:nvPr>
            <p:ph type="dt" idx="1"/>
          </p:nvPr>
        </p:nvSpPr>
        <p:spPr>
          <a:ln/>
        </p:spPr>
        <p:txBody>
          <a:bodyPr/>
          <a:lstStyle/>
          <a:p>
            <a:r>
              <a:rPr lang="en-US"/>
              <a:t>October 27, 2005</a:t>
            </a:r>
          </a:p>
        </p:txBody>
      </p:sp>
      <p:sp>
        <p:nvSpPr>
          <p:cNvPr id="6" name="Rectangle 7"/>
          <p:cNvSpPr>
            <a:spLocks noGrp="1" noChangeArrowheads="1"/>
          </p:cNvSpPr>
          <p:nvPr>
            <p:ph type="sldNum" sz="quarter" idx="5"/>
          </p:nvPr>
        </p:nvSpPr>
        <p:spPr>
          <a:ln/>
        </p:spPr>
        <p:txBody>
          <a:bodyPr/>
          <a:lstStyle/>
          <a:p>
            <a:fld id="{111C177D-AD15-384F-935F-6BFF387975B5}" type="slidenum">
              <a:rPr lang="en-US"/>
              <a:pPr/>
              <a:t>1</a:t>
            </a:fld>
            <a:endParaRPr lang="en-US"/>
          </a:p>
        </p:txBody>
      </p:sp>
      <p:sp>
        <p:nvSpPr>
          <p:cNvPr id="72706" name="Rectangle 2"/>
          <p:cNvSpPr>
            <a:spLocks noChangeArrowheads="1" noTextEdit="1"/>
          </p:cNvSpPr>
          <p:nvPr>
            <p:ph type="sldImg"/>
          </p:nvPr>
        </p:nvSpPr>
        <p:spPr>
          <a:xfrm>
            <a:off x="1120775" y="696913"/>
            <a:ext cx="4648200" cy="3486150"/>
          </a:xfrm>
          <a:ln/>
          <a:extLst>
            <a:ext uri="{FAA26D3D-D897-4be2-8F04-BA451C77F1D7}">
              <ma14:placeholderFlag xmlns:ma14="http://schemas.microsoft.com/office/mac/drawingml/2011/main" val="1"/>
            </a:ext>
          </a:extLst>
        </p:spPr>
      </p:sp>
      <p:sp>
        <p:nvSpPr>
          <p:cNvPr id="72707" name="Rectangle 3"/>
          <p:cNvSpPr>
            <a:spLocks noGrp="1" noChangeArrowheads="1"/>
          </p:cNvSpPr>
          <p:nvPr>
            <p:ph type="body" idx="1"/>
          </p:nvPr>
        </p:nvSpPr>
        <p:spPr>
          <a:xfrm>
            <a:off x="920750" y="4414838"/>
            <a:ext cx="5040313" cy="4184650"/>
          </a:xfrm>
        </p:spPr>
        <p:txBody>
          <a:bodyPr lIns="89224" tIns="44611" rIns="89224" bIns="44611"/>
          <a:lstStyle/>
          <a:p>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3"/>
          <p:cNvSpPr>
            <a:spLocks noGrp="1" noChangeArrowheads="1"/>
          </p:cNvSpPr>
          <p:nvPr>
            <p:ph type="dt" idx="1"/>
          </p:nvPr>
        </p:nvSpPr>
        <p:spPr>
          <a:ln/>
        </p:spPr>
        <p:txBody>
          <a:bodyPr/>
          <a:lstStyle/>
          <a:p>
            <a:r>
              <a:rPr lang="en-US"/>
              <a:t>October 27, 2005</a:t>
            </a:r>
          </a:p>
        </p:txBody>
      </p:sp>
      <p:sp>
        <p:nvSpPr>
          <p:cNvPr id="6" name="Rectangle 7"/>
          <p:cNvSpPr>
            <a:spLocks noGrp="1" noChangeArrowheads="1"/>
          </p:cNvSpPr>
          <p:nvPr>
            <p:ph type="sldNum" sz="quarter" idx="5"/>
          </p:nvPr>
        </p:nvSpPr>
        <p:spPr>
          <a:ln/>
        </p:spPr>
        <p:txBody>
          <a:bodyPr/>
          <a:lstStyle/>
          <a:p>
            <a:fld id="{2872E2EC-DC73-AA42-941C-C60EEFB93467}" type="slidenum">
              <a:rPr lang="en-US"/>
              <a:pPr/>
              <a:t>10</a:t>
            </a:fld>
            <a:endParaRPr lang="en-US"/>
          </a:p>
        </p:txBody>
      </p:sp>
      <p:sp>
        <p:nvSpPr>
          <p:cNvPr id="327682" name="Rectangle 2"/>
          <p:cNvSpPr>
            <a:spLocks noChangeArrowheads="1" noTextEdit="1"/>
          </p:cNvSpPr>
          <p:nvPr>
            <p:ph type="sldImg"/>
          </p:nvPr>
        </p:nvSpPr>
        <p:spPr>
          <a:xfrm>
            <a:off x="1119188" y="698500"/>
            <a:ext cx="4646612" cy="3484563"/>
          </a:xfrm>
          <a:ln/>
          <a:extLst>
            <a:ext uri="{FAA26D3D-D897-4be2-8F04-BA451C77F1D7}">
              <ma14:placeholderFlag xmlns:ma14="http://schemas.microsoft.com/office/mac/drawingml/2011/main" val="1"/>
            </a:ext>
          </a:extLst>
        </p:spPr>
      </p:sp>
      <p:sp>
        <p:nvSpPr>
          <p:cNvPr id="327683" name="Rectangle 3"/>
          <p:cNvSpPr>
            <a:spLocks noGrp="1" noChangeArrowheads="1"/>
          </p:cNvSpPr>
          <p:nvPr>
            <p:ph type="body" idx="1"/>
          </p:nvPr>
        </p:nvSpPr>
        <p:spPr>
          <a:xfrm>
            <a:off x="917575" y="4416425"/>
            <a:ext cx="5046663" cy="4181475"/>
          </a:xfrm>
        </p:spPr>
        <p:txBody>
          <a:bodyPr/>
          <a:lstStyle/>
          <a:p>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3"/>
          <p:cNvSpPr>
            <a:spLocks noGrp="1" noChangeArrowheads="1"/>
          </p:cNvSpPr>
          <p:nvPr>
            <p:ph type="dt" idx="1"/>
          </p:nvPr>
        </p:nvSpPr>
        <p:spPr>
          <a:ln/>
        </p:spPr>
        <p:txBody>
          <a:bodyPr/>
          <a:lstStyle/>
          <a:p>
            <a:r>
              <a:rPr lang="en-US"/>
              <a:t>October 27, 2005</a:t>
            </a:r>
          </a:p>
        </p:txBody>
      </p:sp>
      <p:sp>
        <p:nvSpPr>
          <p:cNvPr id="6" name="Rectangle 7"/>
          <p:cNvSpPr>
            <a:spLocks noGrp="1" noChangeArrowheads="1"/>
          </p:cNvSpPr>
          <p:nvPr>
            <p:ph type="sldNum" sz="quarter" idx="5"/>
          </p:nvPr>
        </p:nvSpPr>
        <p:spPr>
          <a:ln/>
        </p:spPr>
        <p:txBody>
          <a:bodyPr/>
          <a:lstStyle/>
          <a:p>
            <a:fld id="{9A02B343-247B-884D-9DEA-3F245DCE7B4E}" type="slidenum">
              <a:rPr lang="en-US"/>
              <a:pPr/>
              <a:t>11</a:t>
            </a:fld>
            <a:endParaRPr lang="en-US"/>
          </a:p>
        </p:txBody>
      </p:sp>
      <p:sp>
        <p:nvSpPr>
          <p:cNvPr id="329730" name="Rectangle 2"/>
          <p:cNvSpPr>
            <a:spLocks noChangeArrowheads="1" noTextEdit="1"/>
          </p:cNvSpPr>
          <p:nvPr>
            <p:ph type="sldImg"/>
          </p:nvPr>
        </p:nvSpPr>
        <p:spPr>
          <a:xfrm>
            <a:off x="1119188" y="698500"/>
            <a:ext cx="4646612" cy="3484563"/>
          </a:xfrm>
          <a:ln/>
          <a:extLst>
            <a:ext uri="{FAA26D3D-D897-4be2-8F04-BA451C77F1D7}">
              <ma14:placeholderFlag xmlns:ma14="http://schemas.microsoft.com/office/mac/drawingml/2011/main" val="1"/>
            </a:ext>
          </a:extLst>
        </p:spPr>
      </p:sp>
      <p:sp>
        <p:nvSpPr>
          <p:cNvPr id="329731" name="Rectangle 3"/>
          <p:cNvSpPr>
            <a:spLocks noGrp="1" noChangeArrowheads="1"/>
          </p:cNvSpPr>
          <p:nvPr>
            <p:ph type="body" idx="1"/>
          </p:nvPr>
        </p:nvSpPr>
        <p:spPr>
          <a:xfrm>
            <a:off x="917575" y="4416425"/>
            <a:ext cx="5046663" cy="4181475"/>
          </a:xfrm>
        </p:spPr>
        <p:txBody>
          <a:bodyPr/>
          <a:lstStyle/>
          <a:p>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3"/>
          <p:cNvSpPr>
            <a:spLocks noGrp="1" noChangeArrowheads="1"/>
          </p:cNvSpPr>
          <p:nvPr>
            <p:ph type="dt" idx="1"/>
          </p:nvPr>
        </p:nvSpPr>
        <p:spPr>
          <a:ln/>
        </p:spPr>
        <p:txBody>
          <a:bodyPr/>
          <a:lstStyle/>
          <a:p>
            <a:r>
              <a:rPr lang="en-US"/>
              <a:t>October 27, 2005</a:t>
            </a:r>
          </a:p>
        </p:txBody>
      </p:sp>
      <p:sp>
        <p:nvSpPr>
          <p:cNvPr id="6" name="Rectangle 7"/>
          <p:cNvSpPr>
            <a:spLocks noGrp="1" noChangeArrowheads="1"/>
          </p:cNvSpPr>
          <p:nvPr>
            <p:ph type="sldNum" sz="quarter" idx="5"/>
          </p:nvPr>
        </p:nvSpPr>
        <p:spPr>
          <a:ln/>
        </p:spPr>
        <p:txBody>
          <a:bodyPr/>
          <a:lstStyle/>
          <a:p>
            <a:fld id="{B53069ED-56A0-4446-AF38-07AA9A6CF75B}" type="slidenum">
              <a:rPr lang="en-US"/>
              <a:pPr/>
              <a:t>12</a:t>
            </a:fld>
            <a:endParaRPr lang="en-US"/>
          </a:p>
        </p:txBody>
      </p:sp>
      <p:sp>
        <p:nvSpPr>
          <p:cNvPr id="331778" name="Rectangle 2"/>
          <p:cNvSpPr>
            <a:spLocks noChangeArrowheads="1" noTextEdit="1"/>
          </p:cNvSpPr>
          <p:nvPr>
            <p:ph type="sldImg"/>
          </p:nvPr>
        </p:nvSpPr>
        <p:spPr>
          <a:xfrm>
            <a:off x="1119188" y="698500"/>
            <a:ext cx="4646612" cy="3484563"/>
          </a:xfrm>
          <a:ln/>
          <a:extLst>
            <a:ext uri="{FAA26D3D-D897-4be2-8F04-BA451C77F1D7}">
              <ma14:placeholderFlag xmlns:ma14="http://schemas.microsoft.com/office/mac/drawingml/2011/main" val="1"/>
            </a:ext>
          </a:extLst>
        </p:spPr>
      </p:sp>
      <p:sp>
        <p:nvSpPr>
          <p:cNvPr id="331779" name="Rectangle 3"/>
          <p:cNvSpPr>
            <a:spLocks noGrp="1" noChangeArrowheads="1"/>
          </p:cNvSpPr>
          <p:nvPr>
            <p:ph type="body" idx="1"/>
          </p:nvPr>
        </p:nvSpPr>
        <p:spPr>
          <a:xfrm>
            <a:off x="917575" y="4416425"/>
            <a:ext cx="5046663" cy="4181475"/>
          </a:xfrm>
        </p:spPr>
        <p:txBody>
          <a:bodyPr/>
          <a:lstStyle/>
          <a:p>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3"/>
          <p:cNvSpPr>
            <a:spLocks noGrp="1" noChangeArrowheads="1"/>
          </p:cNvSpPr>
          <p:nvPr>
            <p:ph type="dt" idx="1"/>
          </p:nvPr>
        </p:nvSpPr>
        <p:spPr>
          <a:ln/>
        </p:spPr>
        <p:txBody>
          <a:bodyPr/>
          <a:lstStyle/>
          <a:p>
            <a:r>
              <a:rPr lang="en-US"/>
              <a:t>October 27, 2005</a:t>
            </a:r>
          </a:p>
        </p:txBody>
      </p:sp>
      <p:sp>
        <p:nvSpPr>
          <p:cNvPr id="6" name="Rectangle 7"/>
          <p:cNvSpPr>
            <a:spLocks noGrp="1" noChangeArrowheads="1"/>
          </p:cNvSpPr>
          <p:nvPr>
            <p:ph type="sldNum" sz="quarter" idx="5"/>
          </p:nvPr>
        </p:nvSpPr>
        <p:spPr>
          <a:ln/>
        </p:spPr>
        <p:txBody>
          <a:bodyPr/>
          <a:lstStyle/>
          <a:p>
            <a:fld id="{70282FC2-0CAB-5F44-9014-A492638F5A8A}" type="slidenum">
              <a:rPr lang="en-US"/>
              <a:pPr/>
              <a:t>13</a:t>
            </a:fld>
            <a:endParaRPr lang="en-US"/>
          </a:p>
        </p:txBody>
      </p:sp>
      <p:sp>
        <p:nvSpPr>
          <p:cNvPr id="333826" name="Rectangle 2"/>
          <p:cNvSpPr>
            <a:spLocks noChangeArrowheads="1" noTextEdit="1"/>
          </p:cNvSpPr>
          <p:nvPr>
            <p:ph type="sldImg"/>
          </p:nvPr>
        </p:nvSpPr>
        <p:spPr>
          <a:xfrm>
            <a:off x="1119188" y="698500"/>
            <a:ext cx="4646612" cy="3484563"/>
          </a:xfrm>
          <a:ln/>
          <a:extLst>
            <a:ext uri="{FAA26D3D-D897-4be2-8F04-BA451C77F1D7}">
              <ma14:placeholderFlag xmlns:ma14="http://schemas.microsoft.com/office/mac/drawingml/2011/main" val="1"/>
            </a:ext>
          </a:extLst>
        </p:spPr>
      </p:sp>
      <p:sp>
        <p:nvSpPr>
          <p:cNvPr id="333827" name="Rectangle 3"/>
          <p:cNvSpPr>
            <a:spLocks noGrp="1" noChangeArrowheads="1"/>
          </p:cNvSpPr>
          <p:nvPr>
            <p:ph type="body" idx="1"/>
          </p:nvPr>
        </p:nvSpPr>
        <p:spPr>
          <a:xfrm>
            <a:off x="917575" y="4416425"/>
            <a:ext cx="5046663" cy="4181475"/>
          </a:xfrm>
        </p:spPr>
        <p:txBody>
          <a:bodyPr/>
          <a:lstStyle/>
          <a:p>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3"/>
          <p:cNvSpPr>
            <a:spLocks noGrp="1" noChangeArrowheads="1"/>
          </p:cNvSpPr>
          <p:nvPr>
            <p:ph type="dt" idx="1"/>
          </p:nvPr>
        </p:nvSpPr>
        <p:spPr>
          <a:ln/>
        </p:spPr>
        <p:txBody>
          <a:bodyPr/>
          <a:lstStyle/>
          <a:p>
            <a:r>
              <a:rPr lang="en-US"/>
              <a:t>October 27, 2005</a:t>
            </a:r>
          </a:p>
        </p:txBody>
      </p:sp>
      <p:sp>
        <p:nvSpPr>
          <p:cNvPr id="6" name="Rectangle 7"/>
          <p:cNvSpPr>
            <a:spLocks noGrp="1" noChangeArrowheads="1"/>
          </p:cNvSpPr>
          <p:nvPr>
            <p:ph type="sldNum" sz="quarter" idx="5"/>
          </p:nvPr>
        </p:nvSpPr>
        <p:spPr>
          <a:ln/>
        </p:spPr>
        <p:txBody>
          <a:bodyPr/>
          <a:lstStyle/>
          <a:p>
            <a:fld id="{3B7964E4-3AF6-514D-98D4-0E771C1238AA}" type="slidenum">
              <a:rPr lang="en-US"/>
              <a:pPr/>
              <a:t>14</a:t>
            </a:fld>
            <a:endParaRPr lang="en-US"/>
          </a:p>
        </p:txBody>
      </p:sp>
      <p:sp>
        <p:nvSpPr>
          <p:cNvPr id="335874" name="Rectangle 2"/>
          <p:cNvSpPr>
            <a:spLocks noChangeArrowheads="1" noTextEdit="1"/>
          </p:cNvSpPr>
          <p:nvPr>
            <p:ph type="sldImg"/>
          </p:nvPr>
        </p:nvSpPr>
        <p:spPr>
          <a:xfrm>
            <a:off x="1119188" y="698500"/>
            <a:ext cx="4646612" cy="3484563"/>
          </a:xfrm>
          <a:ln/>
          <a:extLst>
            <a:ext uri="{FAA26D3D-D897-4be2-8F04-BA451C77F1D7}">
              <ma14:placeholderFlag xmlns:ma14="http://schemas.microsoft.com/office/mac/drawingml/2011/main" val="1"/>
            </a:ext>
          </a:extLst>
        </p:spPr>
      </p:sp>
      <p:sp>
        <p:nvSpPr>
          <p:cNvPr id="335875" name="Rectangle 3"/>
          <p:cNvSpPr>
            <a:spLocks noGrp="1" noChangeArrowheads="1"/>
          </p:cNvSpPr>
          <p:nvPr>
            <p:ph type="body" idx="1"/>
          </p:nvPr>
        </p:nvSpPr>
        <p:spPr>
          <a:xfrm>
            <a:off x="917575" y="4416425"/>
            <a:ext cx="5046663" cy="4181475"/>
          </a:xfrm>
        </p:spPr>
        <p:txBody>
          <a:bodyPr/>
          <a:lstStyle/>
          <a:p>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3"/>
          <p:cNvSpPr>
            <a:spLocks noGrp="1" noChangeArrowheads="1"/>
          </p:cNvSpPr>
          <p:nvPr>
            <p:ph type="dt" idx="1"/>
          </p:nvPr>
        </p:nvSpPr>
        <p:spPr>
          <a:ln/>
        </p:spPr>
        <p:txBody>
          <a:bodyPr/>
          <a:lstStyle/>
          <a:p>
            <a:r>
              <a:rPr lang="en-US"/>
              <a:t>October 27, 2005</a:t>
            </a:r>
          </a:p>
        </p:txBody>
      </p:sp>
      <p:sp>
        <p:nvSpPr>
          <p:cNvPr id="6" name="Rectangle 7"/>
          <p:cNvSpPr>
            <a:spLocks noGrp="1" noChangeArrowheads="1"/>
          </p:cNvSpPr>
          <p:nvPr>
            <p:ph type="sldNum" sz="quarter" idx="5"/>
          </p:nvPr>
        </p:nvSpPr>
        <p:spPr>
          <a:ln/>
        </p:spPr>
        <p:txBody>
          <a:bodyPr/>
          <a:lstStyle/>
          <a:p>
            <a:fld id="{912B1ED1-9A13-4345-9B5A-A0A6BD121731}" type="slidenum">
              <a:rPr lang="en-US"/>
              <a:pPr/>
              <a:t>15</a:t>
            </a:fld>
            <a:endParaRPr lang="en-US"/>
          </a:p>
        </p:txBody>
      </p:sp>
      <p:sp>
        <p:nvSpPr>
          <p:cNvPr id="337922" name="Rectangle 2"/>
          <p:cNvSpPr>
            <a:spLocks noChangeArrowheads="1" noTextEdit="1"/>
          </p:cNvSpPr>
          <p:nvPr>
            <p:ph type="sldImg"/>
          </p:nvPr>
        </p:nvSpPr>
        <p:spPr>
          <a:xfrm>
            <a:off x="1119188" y="698500"/>
            <a:ext cx="4646612" cy="3484563"/>
          </a:xfrm>
          <a:ln/>
          <a:extLst>
            <a:ext uri="{FAA26D3D-D897-4be2-8F04-BA451C77F1D7}">
              <ma14:placeholderFlag xmlns:ma14="http://schemas.microsoft.com/office/mac/drawingml/2011/main" val="1"/>
            </a:ext>
          </a:extLst>
        </p:spPr>
      </p:sp>
      <p:sp>
        <p:nvSpPr>
          <p:cNvPr id="337923" name="Rectangle 3"/>
          <p:cNvSpPr>
            <a:spLocks noGrp="1" noChangeArrowheads="1"/>
          </p:cNvSpPr>
          <p:nvPr>
            <p:ph type="body" idx="1"/>
          </p:nvPr>
        </p:nvSpPr>
        <p:spPr>
          <a:xfrm>
            <a:off x="917575" y="4416425"/>
            <a:ext cx="5046663" cy="4181475"/>
          </a:xfrm>
        </p:spPr>
        <p:txBody>
          <a:bodyPr/>
          <a:lstStyle/>
          <a:p>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3"/>
          <p:cNvSpPr>
            <a:spLocks noGrp="1" noChangeArrowheads="1"/>
          </p:cNvSpPr>
          <p:nvPr>
            <p:ph type="dt" idx="1"/>
          </p:nvPr>
        </p:nvSpPr>
        <p:spPr>
          <a:ln/>
        </p:spPr>
        <p:txBody>
          <a:bodyPr/>
          <a:lstStyle/>
          <a:p>
            <a:r>
              <a:rPr lang="en-US"/>
              <a:t>October 27, 2005</a:t>
            </a:r>
          </a:p>
        </p:txBody>
      </p:sp>
      <p:sp>
        <p:nvSpPr>
          <p:cNvPr id="6" name="Rectangle 7"/>
          <p:cNvSpPr>
            <a:spLocks noGrp="1" noChangeArrowheads="1"/>
          </p:cNvSpPr>
          <p:nvPr>
            <p:ph type="sldNum" sz="quarter" idx="5"/>
          </p:nvPr>
        </p:nvSpPr>
        <p:spPr>
          <a:ln/>
        </p:spPr>
        <p:txBody>
          <a:bodyPr/>
          <a:lstStyle/>
          <a:p>
            <a:fld id="{314CC739-3A88-B743-9166-06D3E8033BF4}" type="slidenum">
              <a:rPr lang="en-US"/>
              <a:pPr/>
              <a:t>16</a:t>
            </a:fld>
            <a:endParaRPr lang="en-US"/>
          </a:p>
        </p:txBody>
      </p:sp>
      <p:sp>
        <p:nvSpPr>
          <p:cNvPr id="339970" name="Rectangle 2"/>
          <p:cNvSpPr>
            <a:spLocks noChangeArrowheads="1" noTextEdit="1"/>
          </p:cNvSpPr>
          <p:nvPr>
            <p:ph type="sldImg"/>
          </p:nvPr>
        </p:nvSpPr>
        <p:spPr>
          <a:xfrm>
            <a:off x="1119188" y="698500"/>
            <a:ext cx="4646612" cy="3484563"/>
          </a:xfrm>
          <a:ln/>
          <a:extLst>
            <a:ext uri="{FAA26D3D-D897-4be2-8F04-BA451C77F1D7}">
              <ma14:placeholderFlag xmlns:ma14="http://schemas.microsoft.com/office/mac/drawingml/2011/main" val="1"/>
            </a:ext>
          </a:extLst>
        </p:spPr>
      </p:sp>
      <p:sp>
        <p:nvSpPr>
          <p:cNvPr id="339971" name="Rectangle 3"/>
          <p:cNvSpPr>
            <a:spLocks noGrp="1" noChangeArrowheads="1"/>
          </p:cNvSpPr>
          <p:nvPr>
            <p:ph type="body" idx="1"/>
          </p:nvPr>
        </p:nvSpPr>
        <p:spPr>
          <a:xfrm>
            <a:off x="917575" y="4416425"/>
            <a:ext cx="5046663" cy="4181475"/>
          </a:xfrm>
        </p:spPr>
        <p:txBody>
          <a:bodyPr/>
          <a:lstStyle/>
          <a:p>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3"/>
          <p:cNvSpPr>
            <a:spLocks noGrp="1" noChangeArrowheads="1"/>
          </p:cNvSpPr>
          <p:nvPr>
            <p:ph type="dt" idx="1"/>
          </p:nvPr>
        </p:nvSpPr>
        <p:spPr>
          <a:ln/>
        </p:spPr>
        <p:txBody>
          <a:bodyPr/>
          <a:lstStyle/>
          <a:p>
            <a:r>
              <a:rPr lang="en-US"/>
              <a:t>October 27, 2005</a:t>
            </a:r>
          </a:p>
        </p:txBody>
      </p:sp>
      <p:sp>
        <p:nvSpPr>
          <p:cNvPr id="6" name="Rectangle 7"/>
          <p:cNvSpPr>
            <a:spLocks noGrp="1" noChangeArrowheads="1"/>
          </p:cNvSpPr>
          <p:nvPr>
            <p:ph type="sldNum" sz="quarter" idx="5"/>
          </p:nvPr>
        </p:nvSpPr>
        <p:spPr>
          <a:ln/>
        </p:spPr>
        <p:txBody>
          <a:bodyPr/>
          <a:lstStyle/>
          <a:p>
            <a:fld id="{660797D4-89F4-F54F-B5FC-A9041992A746}" type="slidenum">
              <a:rPr lang="en-US"/>
              <a:pPr/>
              <a:t>17</a:t>
            </a:fld>
            <a:endParaRPr lang="en-US"/>
          </a:p>
        </p:txBody>
      </p:sp>
      <p:sp>
        <p:nvSpPr>
          <p:cNvPr id="342018" name="Rectangle 2"/>
          <p:cNvSpPr>
            <a:spLocks noChangeArrowheads="1" noTextEdit="1"/>
          </p:cNvSpPr>
          <p:nvPr>
            <p:ph type="sldImg"/>
          </p:nvPr>
        </p:nvSpPr>
        <p:spPr>
          <a:xfrm>
            <a:off x="1119188" y="698500"/>
            <a:ext cx="4646612" cy="3484563"/>
          </a:xfrm>
          <a:ln/>
          <a:extLst>
            <a:ext uri="{FAA26D3D-D897-4be2-8F04-BA451C77F1D7}">
              <ma14:placeholderFlag xmlns:ma14="http://schemas.microsoft.com/office/mac/drawingml/2011/main" val="1"/>
            </a:ext>
          </a:extLst>
        </p:spPr>
      </p:sp>
      <p:sp>
        <p:nvSpPr>
          <p:cNvPr id="342019" name="Rectangle 3"/>
          <p:cNvSpPr>
            <a:spLocks noGrp="1" noChangeArrowheads="1"/>
          </p:cNvSpPr>
          <p:nvPr>
            <p:ph type="body" idx="1"/>
          </p:nvPr>
        </p:nvSpPr>
        <p:spPr>
          <a:xfrm>
            <a:off x="917575" y="4416425"/>
            <a:ext cx="5046663" cy="4181475"/>
          </a:xfrm>
        </p:spPr>
        <p:txBody>
          <a:bodyPr/>
          <a:lstStyle/>
          <a:p>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3"/>
          <p:cNvSpPr>
            <a:spLocks noGrp="1" noChangeArrowheads="1"/>
          </p:cNvSpPr>
          <p:nvPr>
            <p:ph type="dt" idx="1"/>
          </p:nvPr>
        </p:nvSpPr>
        <p:spPr>
          <a:ln/>
        </p:spPr>
        <p:txBody>
          <a:bodyPr/>
          <a:lstStyle/>
          <a:p>
            <a:r>
              <a:rPr lang="en-US"/>
              <a:t>October 27, 2005</a:t>
            </a:r>
          </a:p>
        </p:txBody>
      </p:sp>
      <p:sp>
        <p:nvSpPr>
          <p:cNvPr id="6" name="Rectangle 7"/>
          <p:cNvSpPr>
            <a:spLocks noGrp="1" noChangeArrowheads="1"/>
          </p:cNvSpPr>
          <p:nvPr>
            <p:ph type="sldNum" sz="quarter" idx="5"/>
          </p:nvPr>
        </p:nvSpPr>
        <p:spPr>
          <a:ln/>
        </p:spPr>
        <p:txBody>
          <a:bodyPr/>
          <a:lstStyle/>
          <a:p>
            <a:fld id="{ABC4D423-A2EE-EE49-A117-89F0DB972B4B}" type="slidenum">
              <a:rPr lang="en-US"/>
              <a:pPr/>
              <a:t>18</a:t>
            </a:fld>
            <a:endParaRPr lang="en-US"/>
          </a:p>
        </p:txBody>
      </p:sp>
      <p:sp>
        <p:nvSpPr>
          <p:cNvPr id="344066" name="Rectangle 2"/>
          <p:cNvSpPr>
            <a:spLocks noChangeArrowheads="1" noTextEdit="1"/>
          </p:cNvSpPr>
          <p:nvPr>
            <p:ph type="sldImg"/>
          </p:nvPr>
        </p:nvSpPr>
        <p:spPr>
          <a:xfrm>
            <a:off x="1119188" y="698500"/>
            <a:ext cx="4646612" cy="3484563"/>
          </a:xfrm>
          <a:ln/>
          <a:extLst>
            <a:ext uri="{FAA26D3D-D897-4be2-8F04-BA451C77F1D7}">
              <ma14:placeholderFlag xmlns:ma14="http://schemas.microsoft.com/office/mac/drawingml/2011/main" val="1"/>
            </a:ext>
          </a:extLst>
        </p:spPr>
      </p:sp>
      <p:sp>
        <p:nvSpPr>
          <p:cNvPr id="344067" name="Rectangle 3"/>
          <p:cNvSpPr>
            <a:spLocks noGrp="1" noChangeArrowheads="1"/>
          </p:cNvSpPr>
          <p:nvPr>
            <p:ph type="body" idx="1"/>
          </p:nvPr>
        </p:nvSpPr>
        <p:spPr>
          <a:xfrm>
            <a:off x="917575" y="4416425"/>
            <a:ext cx="5046663" cy="4181475"/>
          </a:xfrm>
        </p:spPr>
        <p:txBody>
          <a:bodyPr/>
          <a:lstStyle/>
          <a:p>
            <a:endParaRPr 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3"/>
          <p:cNvSpPr>
            <a:spLocks noGrp="1" noChangeArrowheads="1"/>
          </p:cNvSpPr>
          <p:nvPr>
            <p:ph type="dt" idx="1"/>
          </p:nvPr>
        </p:nvSpPr>
        <p:spPr>
          <a:ln/>
        </p:spPr>
        <p:txBody>
          <a:bodyPr/>
          <a:lstStyle/>
          <a:p>
            <a:r>
              <a:rPr lang="en-US"/>
              <a:t>October 27, 2005</a:t>
            </a:r>
          </a:p>
        </p:txBody>
      </p:sp>
      <p:sp>
        <p:nvSpPr>
          <p:cNvPr id="6" name="Rectangle 7"/>
          <p:cNvSpPr>
            <a:spLocks noGrp="1" noChangeArrowheads="1"/>
          </p:cNvSpPr>
          <p:nvPr>
            <p:ph type="sldNum" sz="quarter" idx="5"/>
          </p:nvPr>
        </p:nvSpPr>
        <p:spPr>
          <a:ln/>
        </p:spPr>
        <p:txBody>
          <a:bodyPr/>
          <a:lstStyle/>
          <a:p>
            <a:fld id="{8297C60B-8775-B441-ABD8-D2D7B462073A}" type="slidenum">
              <a:rPr lang="en-US"/>
              <a:pPr/>
              <a:t>19</a:t>
            </a:fld>
            <a:endParaRPr lang="en-US"/>
          </a:p>
        </p:txBody>
      </p:sp>
      <p:sp>
        <p:nvSpPr>
          <p:cNvPr id="346114" name="Rectangle 2"/>
          <p:cNvSpPr>
            <a:spLocks noChangeArrowheads="1" noTextEdit="1"/>
          </p:cNvSpPr>
          <p:nvPr>
            <p:ph type="sldImg"/>
          </p:nvPr>
        </p:nvSpPr>
        <p:spPr>
          <a:xfrm>
            <a:off x="1119188" y="698500"/>
            <a:ext cx="4646612" cy="3484563"/>
          </a:xfrm>
          <a:ln/>
          <a:extLst>
            <a:ext uri="{FAA26D3D-D897-4be2-8F04-BA451C77F1D7}">
              <ma14:placeholderFlag xmlns:ma14="http://schemas.microsoft.com/office/mac/drawingml/2011/main" val="1"/>
            </a:ext>
          </a:extLst>
        </p:spPr>
      </p:sp>
      <p:sp>
        <p:nvSpPr>
          <p:cNvPr id="346115" name="Rectangle 3"/>
          <p:cNvSpPr>
            <a:spLocks noGrp="1" noChangeArrowheads="1"/>
          </p:cNvSpPr>
          <p:nvPr>
            <p:ph type="body" idx="1"/>
          </p:nvPr>
        </p:nvSpPr>
        <p:spPr>
          <a:xfrm>
            <a:off x="917575" y="4416425"/>
            <a:ext cx="5046663" cy="4181475"/>
          </a:xfrm>
        </p:spPr>
        <p:txBody>
          <a:bodyPr/>
          <a:lstStyle/>
          <a:p>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3"/>
          <p:cNvSpPr>
            <a:spLocks noGrp="1" noChangeArrowheads="1"/>
          </p:cNvSpPr>
          <p:nvPr>
            <p:ph type="dt" idx="1"/>
          </p:nvPr>
        </p:nvSpPr>
        <p:spPr>
          <a:ln/>
        </p:spPr>
        <p:txBody>
          <a:bodyPr/>
          <a:lstStyle/>
          <a:p>
            <a:r>
              <a:rPr lang="en-US"/>
              <a:t>October 27, 2005</a:t>
            </a:r>
          </a:p>
        </p:txBody>
      </p:sp>
      <p:sp>
        <p:nvSpPr>
          <p:cNvPr id="6" name="Rectangle 7"/>
          <p:cNvSpPr>
            <a:spLocks noGrp="1" noChangeArrowheads="1"/>
          </p:cNvSpPr>
          <p:nvPr>
            <p:ph type="sldNum" sz="quarter" idx="5"/>
          </p:nvPr>
        </p:nvSpPr>
        <p:spPr>
          <a:ln/>
        </p:spPr>
        <p:txBody>
          <a:bodyPr/>
          <a:lstStyle/>
          <a:p>
            <a:fld id="{7CC8C043-6311-1D49-A678-22C558B014C9}" type="slidenum">
              <a:rPr lang="en-US"/>
              <a:pPr/>
              <a:t>2</a:t>
            </a:fld>
            <a:endParaRPr lang="en-US"/>
          </a:p>
        </p:txBody>
      </p:sp>
      <p:sp>
        <p:nvSpPr>
          <p:cNvPr id="311298" name="Rectangle 2"/>
          <p:cNvSpPr>
            <a:spLocks noChangeArrowheads="1" noTextEdit="1"/>
          </p:cNvSpPr>
          <p:nvPr>
            <p:ph type="sldImg"/>
          </p:nvPr>
        </p:nvSpPr>
        <p:spPr>
          <a:xfrm>
            <a:off x="1119188" y="698500"/>
            <a:ext cx="4646612" cy="3484563"/>
          </a:xfrm>
          <a:ln/>
          <a:extLst>
            <a:ext uri="{FAA26D3D-D897-4be2-8F04-BA451C77F1D7}">
              <ma14:placeholderFlag xmlns:ma14="http://schemas.microsoft.com/office/mac/drawingml/2011/main" val="1"/>
            </a:ext>
          </a:extLst>
        </p:spPr>
      </p:sp>
      <p:sp>
        <p:nvSpPr>
          <p:cNvPr id="311299" name="Rectangle 3"/>
          <p:cNvSpPr>
            <a:spLocks noGrp="1" noChangeArrowheads="1"/>
          </p:cNvSpPr>
          <p:nvPr>
            <p:ph type="body" idx="1"/>
          </p:nvPr>
        </p:nvSpPr>
        <p:spPr>
          <a:xfrm>
            <a:off x="917575" y="4416425"/>
            <a:ext cx="5046663" cy="4181475"/>
          </a:xfrm>
        </p:spPr>
        <p:txBody>
          <a:bodyPr/>
          <a:lstStyle/>
          <a:p>
            <a:r>
              <a:rPr lang="en-US"/>
              <a:t>We can see from this graphical display, the overall rates of transmission of HIV in the US is down. In fact, over the past decade or so, the rates have remained relatively flat.</a:t>
            </a: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3"/>
          <p:cNvSpPr>
            <a:spLocks noGrp="1" noChangeArrowheads="1"/>
          </p:cNvSpPr>
          <p:nvPr>
            <p:ph type="dt" idx="1"/>
          </p:nvPr>
        </p:nvSpPr>
        <p:spPr>
          <a:ln/>
        </p:spPr>
        <p:txBody>
          <a:bodyPr/>
          <a:lstStyle/>
          <a:p>
            <a:r>
              <a:rPr lang="en-US"/>
              <a:t>October 27, 2005</a:t>
            </a:r>
          </a:p>
        </p:txBody>
      </p:sp>
      <p:sp>
        <p:nvSpPr>
          <p:cNvPr id="6" name="Rectangle 7"/>
          <p:cNvSpPr>
            <a:spLocks noGrp="1" noChangeArrowheads="1"/>
          </p:cNvSpPr>
          <p:nvPr>
            <p:ph type="sldNum" sz="quarter" idx="5"/>
          </p:nvPr>
        </p:nvSpPr>
        <p:spPr>
          <a:ln/>
        </p:spPr>
        <p:txBody>
          <a:bodyPr/>
          <a:lstStyle/>
          <a:p>
            <a:fld id="{85059A17-4DE7-7C48-8E7A-4CEA2C61AE14}" type="slidenum">
              <a:rPr lang="en-US"/>
              <a:pPr/>
              <a:t>20</a:t>
            </a:fld>
            <a:endParaRPr lang="en-US"/>
          </a:p>
        </p:txBody>
      </p:sp>
      <p:sp>
        <p:nvSpPr>
          <p:cNvPr id="348162" name="Rectangle 2"/>
          <p:cNvSpPr>
            <a:spLocks noChangeArrowheads="1" noTextEdit="1"/>
          </p:cNvSpPr>
          <p:nvPr>
            <p:ph type="sldImg"/>
          </p:nvPr>
        </p:nvSpPr>
        <p:spPr>
          <a:xfrm>
            <a:off x="1119188" y="698500"/>
            <a:ext cx="4646612" cy="3484563"/>
          </a:xfrm>
          <a:ln/>
          <a:extLst>
            <a:ext uri="{FAA26D3D-D897-4be2-8F04-BA451C77F1D7}">
              <ma14:placeholderFlag xmlns:ma14="http://schemas.microsoft.com/office/mac/drawingml/2011/main" val="1"/>
            </a:ext>
          </a:extLst>
        </p:spPr>
      </p:sp>
      <p:sp>
        <p:nvSpPr>
          <p:cNvPr id="348163" name="Rectangle 3"/>
          <p:cNvSpPr>
            <a:spLocks noGrp="1" noChangeArrowheads="1"/>
          </p:cNvSpPr>
          <p:nvPr>
            <p:ph type="body" idx="1"/>
          </p:nvPr>
        </p:nvSpPr>
        <p:spPr>
          <a:xfrm>
            <a:off x="917575" y="4416425"/>
            <a:ext cx="5046663" cy="4181475"/>
          </a:xfrm>
        </p:spPr>
        <p:txBody>
          <a:bodyPr/>
          <a:lstStyle/>
          <a:p>
            <a:endParaRPr 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3"/>
          <p:cNvSpPr>
            <a:spLocks noGrp="1" noChangeArrowheads="1"/>
          </p:cNvSpPr>
          <p:nvPr>
            <p:ph type="dt" idx="1"/>
          </p:nvPr>
        </p:nvSpPr>
        <p:spPr>
          <a:ln/>
        </p:spPr>
        <p:txBody>
          <a:bodyPr/>
          <a:lstStyle/>
          <a:p>
            <a:r>
              <a:rPr lang="en-US"/>
              <a:t>October 27, 2005</a:t>
            </a:r>
          </a:p>
        </p:txBody>
      </p:sp>
      <p:sp>
        <p:nvSpPr>
          <p:cNvPr id="6" name="Rectangle 7"/>
          <p:cNvSpPr>
            <a:spLocks noGrp="1" noChangeArrowheads="1"/>
          </p:cNvSpPr>
          <p:nvPr>
            <p:ph type="sldNum" sz="quarter" idx="5"/>
          </p:nvPr>
        </p:nvSpPr>
        <p:spPr>
          <a:ln/>
        </p:spPr>
        <p:txBody>
          <a:bodyPr/>
          <a:lstStyle/>
          <a:p>
            <a:fld id="{2DDFFA28-967D-B146-A246-F2865E2EF615}" type="slidenum">
              <a:rPr lang="en-US"/>
              <a:pPr/>
              <a:t>21</a:t>
            </a:fld>
            <a:endParaRPr lang="en-US"/>
          </a:p>
        </p:txBody>
      </p:sp>
      <p:sp>
        <p:nvSpPr>
          <p:cNvPr id="350210" name="Rectangle 2"/>
          <p:cNvSpPr>
            <a:spLocks noChangeArrowheads="1" noTextEdit="1"/>
          </p:cNvSpPr>
          <p:nvPr>
            <p:ph type="sldImg"/>
          </p:nvPr>
        </p:nvSpPr>
        <p:spPr>
          <a:xfrm>
            <a:off x="1119188" y="698500"/>
            <a:ext cx="4646612" cy="3484563"/>
          </a:xfrm>
          <a:ln/>
          <a:extLst>
            <a:ext uri="{FAA26D3D-D897-4be2-8F04-BA451C77F1D7}">
              <ma14:placeholderFlag xmlns:ma14="http://schemas.microsoft.com/office/mac/drawingml/2011/main" val="1"/>
            </a:ext>
          </a:extLst>
        </p:spPr>
      </p:sp>
      <p:sp>
        <p:nvSpPr>
          <p:cNvPr id="350211" name="Rectangle 3"/>
          <p:cNvSpPr>
            <a:spLocks noGrp="1" noChangeArrowheads="1"/>
          </p:cNvSpPr>
          <p:nvPr>
            <p:ph type="body" idx="1"/>
          </p:nvPr>
        </p:nvSpPr>
        <p:spPr>
          <a:xfrm>
            <a:off x="917575" y="4416425"/>
            <a:ext cx="5046663" cy="4181475"/>
          </a:xfrm>
        </p:spPr>
        <p:txBody>
          <a:bodyPr/>
          <a:lstStyle/>
          <a:p>
            <a:endParaRPr 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3"/>
          <p:cNvSpPr>
            <a:spLocks noGrp="1" noChangeArrowheads="1"/>
          </p:cNvSpPr>
          <p:nvPr>
            <p:ph type="dt" idx="1"/>
          </p:nvPr>
        </p:nvSpPr>
        <p:spPr>
          <a:ln/>
        </p:spPr>
        <p:txBody>
          <a:bodyPr/>
          <a:lstStyle/>
          <a:p>
            <a:r>
              <a:rPr lang="en-US"/>
              <a:t>October 27, 2005</a:t>
            </a:r>
          </a:p>
        </p:txBody>
      </p:sp>
      <p:sp>
        <p:nvSpPr>
          <p:cNvPr id="6" name="Rectangle 7"/>
          <p:cNvSpPr>
            <a:spLocks noGrp="1" noChangeArrowheads="1"/>
          </p:cNvSpPr>
          <p:nvPr>
            <p:ph type="sldNum" sz="quarter" idx="5"/>
          </p:nvPr>
        </p:nvSpPr>
        <p:spPr>
          <a:ln/>
        </p:spPr>
        <p:txBody>
          <a:bodyPr/>
          <a:lstStyle/>
          <a:p>
            <a:fld id="{8D61B64D-3B75-0D4F-BE9C-345A7BB6989B}" type="slidenum">
              <a:rPr lang="en-US"/>
              <a:pPr/>
              <a:t>22</a:t>
            </a:fld>
            <a:endParaRPr lang="en-US"/>
          </a:p>
        </p:txBody>
      </p:sp>
      <p:sp>
        <p:nvSpPr>
          <p:cNvPr id="352258" name="Rectangle 2"/>
          <p:cNvSpPr>
            <a:spLocks noChangeArrowheads="1" noTextEdit="1"/>
          </p:cNvSpPr>
          <p:nvPr>
            <p:ph type="sldImg"/>
          </p:nvPr>
        </p:nvSpPr>
        <p:spPr>
          <a:xfrm>
            <a:off x="1119188" y="698500"/>
            <a:ext cx="4646612" cy="3484563"/>
          </a:xfrm>
          <a:ln/>
          <a:extLst>
            <a:ext uri="{FAA26D3D-D897-4be2-8F04-BA451C77F1D7}">
              <ma14:placeholderFlag xmlns:ma14="http://schemas.microsoft.com/office/mac/drawingml/2011/main" val="1"/>
            </a:ext>
          </a:extLst>
        </p:spPr>
      </p:sp>
      <p:sp>
        <p:nvSpPr>
          <p:cNvPr id="352259" name="Rectangle 3"/>
          <p:cNvSpPr>
            <a:spLocks noGrp="1" noChangeArrowheads="1"/>
          </p:cNvSpPr>
          <p:nvPr>
            <p:ph type="body" idx="1"/>
          </p:nvPr>
        </p:nvSpPr>
        <p:spPr>
          <a:xfrm>
            <a:off x="917575" y="4416425"/>
            <a:ext cx="5046663" cy="4181475"/>
          </a:xfrm>
        </p:spPr>
        <p:txBody>
          <a:bodyPr/>
          <a:lstStyle/>
          <a:p>
            <a:endParaRPr 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3"/>
          <p:cNvSpPr>
            <a:spLocks noGrp="1" noChangeArrowheads="1"/>
          </p:cNvSpPr>
          <p:nvPr>
            <p:ph type="dt" idx="1"/>
          </p:nvPr>
        </p:nvSpPr>
        <p:spPr>
          <a:ln/>
        </p:spPr>
        <p:txBody>
          <a:bodyPr/>
          <a:lstStyle/>
          <a:p>
            <a:r>
              <a:rPr lang="en-US"/>
              <a:t>October 27, 2005</a:t>
            </a:r>
          </a:p>
        </p:txBody>
      </p:sp>
      <p:sp>
        <p:nvSpPr>
          <p:cNvPr id="6" name="Rectangle 7"/>
          <p:cNvSpPr>
            <a:spLocks noGrp="1" noChangeArrowheads="1"/>
          </p:cNvSpPr>
          <p:nvPr>
            <p:ph type="sldNum" sz="quarter" idx="5"/>
          </p:nvPr>
        </p:nvSpPr>
        <p:spPr>
          <a:ln/>
        </p:spPr>
        <p:txBody>
          <a:bodyPr/>
          <a:lstStyle/>
          <a:p>
            <a:fld id="{E41FB9BF-2FDA-6049-B3E5-C94DBB8470E6}" type="slidenum">
              <a:rPr lang="en-US"/>
              <a:pPr/>
              <a:t>23</a:t>
            </a:fld>
            <a:endParaRPr lang="en-US"/>
          </a:p>
        </p:txBody>
      </p:sp>
      <p:sp>
        <p:nvSpPr>
          <p:cNvPr id="354306" name="Rectangle 2"/>
          <p:cNvSpPr>
            <a:spLocks noChangeArrowheads="1" noTextEdit="1"/>
          </p:cNvSpPr>
          <p:nvPr>
            <p:ph type="sldImg"/>
          </p:nvPr>
        </p:nvSpPr>
        <p:spPr>
          <a:xfrm>
            <a:off x="1119188" y="698500"/>
            <a:ext cx="4646612" cy="3484563"/>
          </a:xfrm>
          <a:ln/>
          <a:extLst>
            <a:ext uri="{FAA26D3D-D897-4be2-8F04-BA451C77F1D7}">
              <ma14:placeholderFlag xmlns:ma14="http://schemas.microsoft.com/office/mac/drawingml/2011/main" val="1"/>
            </a:ext>
          </a:extLst>
        </p:spPr>
      </p:sp>
      <p:sp>
        <p:nvSpPr>
          <p:cNvPr id="354307" name="Rectangle 3"/>
          <p:cNvSpPr>
            <a:spLocks noGrp="1" noChangeArrowheads="1"/>
          </p:cNvSpPr>
          <p:nvPr>
            <p:ph type="body" idx="1"/>
          </p:nvPr>
        </p:nvSpPr>
        <p:spPr>
          <a:xfrm>
            <a:off x="917575" y="4416425"/>
            <a:ext cx="5046663" cy="4181475"/>
          </a:xfrm>
        </p:spPr>
        <p:txBody>
          <a:bodyPr/>
          <a:lstStyle/>
          <a:p>
            <a:endParaRPr lang="en-US"/>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3"/>
          <p:cNvSpPr>
            <a:spLocks noGrp="1" noChangeArrowheads="1"/>
          </p:cNvSpPr>
          <p:nvPr>
            <p:ph type="dt" idx="1"/>
          </p:nvPr>
        </p:nvSpPr>
        <p:spPr>
          <a:ln/>
        </p:spPr>
        <p:txBody>
          <a:bodyPr/>
          <a:lstStyle/>
          <a:p>
            <a:r>
              <a:rPr lang="en-US"/>
              <a:t>October 27, 2005</a:t>
            </a:r>
          </a:p>
        </p:txBody>
      </p:sp>
      <p:sp>
        <p:nvSpPr>
          <p:cNvPr id="6" name="Rectangle 7"/>
          <p:cNvSpPr>
            <a:spLocks noGrp="1" noChangeArrowheads="1"/>
          </p:cNvSpPr>
          <p:nvPr>
            <p:ph type="sldNum" sz="quarter" idx="5"/>
          </p:nvPr>
        </p:nvSpPr>
        <p:spPr>
          <a:ln/>
        </p:spPr>
        <p:txBody>
          <a:bodyPr/>
          <a:lstStyle/>
          <a:p>
            <a:fld id="{15B153B0-7631-514D-85C1-B5F32DA2A688}" type="slidenum">
              <a:rPr lang="en-US"/>
              <a:pPr/>
              <a:t>24</a:t>
            </a:fld>
            <a:endParaRPr lang="en-US"/>
          </a:p>
        </p:txBody>
      </p:sp>
      <p:sp>
        <p:nvSpPr>
          <p:cNvPr id="356354" name="Rectangle 2"/>
          <p:cNvSpPr>
            <a:spLocks noChangeArrowheads="1" noTextEdit="1"/>
          </p:cNvSpPr>
          <p:nvPr>
            <p:ph type="sldImg"/>
          </p:nvPr>
        </p:nvSpPr>
        <p:spPr>
          <a:xfrm>
            <a:off x="1119188" y="698500"/>
            <a:ext cx="4646612" cy="3484563"/>
          </a:xfrm>
          <a:ln/>
          <a:extLst>
            <a:ext uri="{FAA26D3D-D897-4be2-8F04-BA451C77F1D7}">
              <ma14:placeholderFlag xmlns:ma14="http://schemas.microsoft.com/office/mac/drawingml/2011/main" val="1"/>
            </a:ext>
          </a:extLst>
        </p:spPr>
      </p:sp>
      <p:sp>
        <p:nvSpPr>
          <p:cNvPr id="356355" name="Rectangle 3"/>
          <p:cNvSpPr>
            <a:spLocks noGrp="1" noChangeArrowheads="1"/>
          </p:cNvSpPr>
          <p:nvPr>
            <p:ph type="body" idx="1"/>
          </p:nvPr>
        </p:nvSpPr>
        <p:spPr>
          <a:xfrm>
            <a:off x="917575" y="4416425"/>
            <a:ext cx="5046663" cy="4181475"/>
          </a:xfrm>
        </p:spPr>
        <p:txBody>
          <a:bodyPr/>
          <a:lstStyle/>
          <a:p>
            <a:endParaRPr lang="en-US"/>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3"/>
          <p:cNvSpPr>
            <a:spLocks noGrp="1" noChangeArrowheads="1"/>
          </p:cNvSpPr>
          <p:nvPr>
            <p:ph type="dt" idx="1"/>
          </p:nvPr>
        </p:nvSpPr>
        <p:spPr>
          <a:ln/>
        </p:spPr>
        <p:txBody>
          <a:bodyPr/>
          <a:lstStyle/>
          <a:p>
            <a:r>
              <a:rPr lang="en-US"/>
              <a:t>October 27, 2005</a:t>
            </a:r>
          </a:p>
        </p:txBody>
      </p:sp>
      <p:sp>
        <p:nvSpPr>
          <p:cNvPr id="6" name="Rectangle 7"/>
          <p:cNvSpPr>
            <a:spLocks noGrp="1" noChangeArrowheads="1"/>
          </p:cNvSpPr>
          <p:nvPr>
            <p:ph type="sldNum" sz="quarter" idx="5"/>
          </p:nvPr>
        </p:nvSpPr>
        <p:spPr>
          <a:ln/>
        </p:spPr>
        <p:txBody>
          <a:bodyPr/>
          <a:lstStyle/>
          <a:p>
            <a:fld id="{99DCBEFB-1142-1D44-B3D0-DAB397A9A7F2}" type="slidenum">
              <a:rPr lang="en-US"/>
              <a:pPr/>
              <a:t>25</a:t>
            </a:fld>
            <a:endParaRPr lang="en-US"/>
          </a:p>
        </p:txBody>
      </p:sp>
      <p:sp>
        <p:nvSpPr>
          <p:cNvPr id="358402" name="Rectangle 2"/>
          <p:cNvSpPr>
            <a:spLocks noChangeArrowheads="1" noTextEdit="1"/>
          </p:cNvSpPr>
          <p:nvPr>
            <p:ph type="sldImg"/>
          </p:nvPr>
        </p:nvSpPr>
        <p:spPr>
          <a:xfrm>
            <a:off x="1119188" y="698500"/>
            <a:ext cx="4646612" cy="3484563"/>
          </a:xfrm>
          <a:ln/>
          <a:extLst>
            <a:ext uri="{FAA26D3D-D897-4be2-8F04-BA451C77F1D7}">
              <ma14:placeholderFlag xmlns:ma14="http://schemas.microsoft.com/office/mac/drawingml/2011/main" val="1"/>
            </a:ext>
          </a:extLst>
        </p:spPr>
      </p:sp>
      <p:sp>
        <p:nvSpPr>
          <p:cNvPr id="358403" name="Rectangle 3"/>
          <p:cNvSpPr>
            <a:spLocks noGrp="1" noChangeArrowheads="1"/>
          </p:cNvSpPr>
          <p:nvPr>
            <p:ph type="body" idx="1"/>
          </p:nvPr>
        </p:nvSpPr>
        <p:spPr>
          <a:xfrm>
            <a:off x="917575" y="4416425"/>
            <a:ext cx="5046663" cy="4181475"/>
          </a:xfrm>
        </p:spPr>
        <p:txBody>
          <a:bodyPr/>
          <a:lstStyle/>
          <a:p>
            <a:endParaRPr lang="en-US"/>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3"/>
          <p:cNvSpPr>
            <a:spLocks noGrp="1" noChangeArrowheads="1"/>
          </p:cNvSpPr>
          <p:nvPr>
            <p:ph type="dt" idx="1"/>
          </p:nvPr>
        </p:nvSpPr>
        <p:spPr>
          <a:ln/>
        </p:spPr>
        <p:txBody>
          <a:bodyPr/>
          <a:lstStyle/>
          <a:p>
            <a:r>
              <a:rPr lang="en-US"/>
              <a:t>October 27, 2005</a:t>
            </a:r>
          </a:p>
        </p:txBody>
      </p:sp>
      <p:sp>
        <p:nvSpPr>
          <p:cNvPr id="6" name="Rectangle 7"/>
          <p:cNvSpPr>
            <a:spLocks noGrp="1" noChangeArrowheads="1"/>
          </p:cNvSpPr>
          <p:nvPr>
            <p:ph type="sldNum" sz="quarter" idx="5"/>
          </p:nvPr>
        </p:nvSpPr>
        <p:spPr>
          <a:ln/>
        </p:spPr>
        <p:txBody>
          <a:bodyPr/>
          <a:lstStyle/>
          <a:p>
            <a:fld id="{9C64E678-255C-184C-87D2-3708F3B42A79}" type="slidenum">
              <a:rPr lang="en-US"/>
              <a:pPr/>
              <a:t>26</a:t>
            </a:fld>
            <a:endParaRPr lang="en-US"/>
          </a:p>
        </p:txBody>
      </p:sp>
      <p:sp>
        <p:nvSpPr>
          <p:cNvPr id="360450" name="Rectangle 2"/>
          <p:cNvSpPr>
            <a:spLocks noChangeArrowheads="1" noTextEdit="1"/>
          </p:cNvSpPr>
          <p:nvPr>
            <p:ph type="sldImg"/>
          </p:nvPr>
        </p:nvSpPr>
        <p:spPr>
          <a:xfrm>
            <a:off x="1119188" y="698500"/>
            <a:ext cx="4646612" cy="3484563"/>
          </a:xfrm>
          <a:ln/>
          <a:extLst>
            <a:ext uri="{FAA26D3D-D897-4be2-8F04-BA451C77F1D7}">
              <ma14:placeholderFlag xmlns:ma14="http://schemas.microsoft.com/office/mac/drawingml/2011/main" val="1"/>
            </a:ext>
          </a:extLst>
        </p:spPr>
      </p:sp>
      <p:sp>
        <p:nvSpPr>
          <p:cNvPr id="360451" name="Rectangle 3"/>
          <p:cNvSpPr>
            <a:spLocks noGrp="1" noChangeArrowheads="1"/>
          </p:cNvSpPr>
          <p:nvPr>
            <p:ph type="body" idx="1"/>
          </p:nvPr>
        </p:nvSpPr>
        <p:spPr>
          <a:xfrm>
            <a:off x="917575" y="4416425"/>
            <a:ext cx="5046663" cy="4181475"/>
          </a:xfrm>
        </p:spPr>
        <p:txBody>
          <a:bodyPr/>
          <a:lstStyle/>
          <a:p>
            <a:endParaRPr lang="en-US"/>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3"/>
          <p:cNvSpPr>
            <a:spLocks noGrp="1" noChangeArrowheads="1"/>
          </p:cNvSpPr>
          <p:nvPr>
            <p:ph type="dt" idx="1"/>
          </p:nvPr>
        </p:nvSpPr>
        <p:spPr>
          <a:ln/>
        </p:spPr>
        <p:txBody>
          <a:bodyPr/>
          <a:lstStyle/>
          <a:p>
            <a:r>
              <a:rPr lang="en-US"/>
              <a:t>October 27, 2005</a:t>
            </a:r>
          </a:p>
        </p:txBody>
      </p:sp>
      <p:sp>
        <p:nvSpPr>
          <p:cNvPr id="6" name="Rectangle 7"/>
          <p:cNvSpPr>
            <a:spLocks noGrp="1" noChangeArrowheads="1"/>
          </p:cNvSpPr>
          <p:nvPr>
            <p:ph type="sldNum" sz="quarter" idx="5"/>
          </p:nvPr>
        </p:nvSpPr>
        <p:spPr>
          <a:ln/>
        </p:spPr>
        <p:txBody>
          <a:bodyPr/>
          <a:lstStyle/>
          <a:p>
            <a:fld id="{BFCA7884-3804-BF43-8283-51F289252903}" type="slidenum">
              <a:rPr lang="en-US"/>
              <a:pPr/>
              <a:t>27</a:t>
            </a:fld>
            <a:endParaRPr lang="en-US"/>
          </a:p>
        </p:txBody>
      </p:sp>
      <p:sp>
        <p:nvSpPr>
          <p:cNvPr id="362498" name="Rectangle 2"/>
          <p:cNvSpPr>
            <a:spLocks noChangeArrowheads="1" noTextEdit="1"/>
          </p:cNvSpPr>
          <p:nvPr>
            <p:ph type="sldImg"/>
          </p:nvPr>
        </p:nvSpPr>
        <p:spPr>
          <a:xfrm>
            <a:off x="1119188" y="698500"/>
            <a:ext cx="4646612" cy="3484563"/>
          </a:xfrm>
          <a:ln/>
          <a:extLst>
            <a:ext uri="{FAA26D3D-D897-4be2-8F04-BA451C77F1D7}">
              <ma14:placeholderFlag xmlns:ma14="http://schemas.microsoft.com/office/mac/drawingml/2011/main" val="1"/>
            </a:ext>
          </a:extLst>
        </p:spPr>
      </p:sp>
      <p:sp>
        <p:nvSpPr>
          <p:cNvPr id="362499" name="Rectangle 3"/>
          <p:cNvSpPr>
            <a:spLocks noGrp="1" noChangeArrowheads="1"/>
          </p:cNvSpPr>
          <p:nvPr>
            <p:ph type="body" idx="1"/>
          </p:nvPr>
        </p:nvSpPr>
        <p:spPr>
          <a:xfrm>
            <a:off x="917575" y="4416425"/>
            <a:ext cx="5046663" cy="4181475"/>
          </a:xfrm>
        </p:spPr>
        <p:txBody>
          <a:bodyPr/>
          <a:lstStyle/>
          <a:p>
            <a:endParaRPr lang="en-US"/>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3"/>
          <p:cNvSpPr>
            <a:spLocks noGrp="1" noChangeArrowheads="1"/>
          </p:cNvSpPr>
          <p:nvPr>
            <p:ph type="dt" idx="1"/>
          </p:nvPr>
        </p:nvSpPr>
        <p:spPr>
          <a:ln/>
        </p:spPr>
        <p:txBody>
          <a:bodyPr/>
          <a:lstStyle/>
          <a:p>
            <a:r>
              <a:rPr lang="en-US"/>
              <a:t>October 27, 2005</a:t>
            </a:r>
          </a:p>
        </p:txBody>
      </p:sp>
      <p:sp>
        <p:nvSpPr>
          <p:cNvPr id="6" name="Rectangle 7"/>
          <p:cNvSpPr>
            <a:spLocks noGrp="1" noChangeArrowheads="1"/>
          </p:cNvSpPr>
          <p:nvPr>
            <p:ph type="sldNum" sz="quarter" idx="5"/>
          </p:nvPr>
        </p:nvSpPr>
        <p:spPr>
          <a:ln/>
        </p:spPr>
        <p:txBody>
          <a:bodyPr/>
          <a:lstStyle/>
          <a:p>
            <a:fld id="{25CA1AA6-F995-6E42-AB84-F280D2ECC925}" type="slidenum">
              <a:rPr lang="en-US"/>
              <a:pPr/>
              <a:t>28</a:t>
            </a:fld>
            <a:endParaRPr lang="en-US"/>
          </a:p>
        </p:txBody>
      </p:sp>
      <p:sp>
        <p:nvSpPr>
          <p:cNvPr id="364546" name="Rectangle 2"/>
          <p:cNvSpPr>
            <a:spLocks noChangeArrowheads="1" noTextEdit="1"/>
          </p:cNvSpPr>
          <p:nvPr>
            <p:ph type="sldImg"/>
          </p:nvPr>
        </p:nvSpPr>
        <p:spPr>
          <a:xfrm>
            <a:off x="1119188" y="698500"/>
            <a:ext cx="4646612" cy="3484563"/>
          </a:xfrm>
          <a:ln/>
          <a:extLst>
            <a:ext uri="{FAA26D3D-D897-4be2-8F04-BA451C77F1D7}">
              <ma14:placeholderFlag xmlns:ma14="http://schemas.microsoft.com/office/mac/drawingml/2011/main" val="1"/>
            </a:ext>
          </a:extLst>
        </p:spPr>
      </p:sp>
      <p:sp>
        <p:nvSpPr>
          <p:cNvPr id="364547" name="Rectangle 3"/>
          <p:cNvSpPr>
            <a:spLocks noGrp="1" noChangeArrowheads="1"/>
          </p:cNvSpPr>
          <p:nvPr>
            <p:ph type="body" idx="1"/>
          </p:nvPr>
        </p:nvSpPr>
        <p:spPr>
          <a:xfrm>
            <a:off x="917575" y="4416425"/>
            <a:ext cx="5046663" cy="4181475"/>
          </a:xfrm>
        </p:spPr>
        <p:txBody>
          <a:bodyPr/>
          <a:lstStyle/>
          <a:p>
            <a:endParaRPr lang="en-US"/>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3"/>
          <p:cNvSpPr>
            <a:spLocks noGrp="1" noChangeArrowheads="1"/>
          </p:cNvSpPr>
          <p:nvPr>
            <p:ph type="dt" idx="1"/>
          </p:nvPr>
        </p:nvSpPr>
        <p:spPr>
          <a:ln/>
        </p:spPr>
        <p:txBody>
          <a:bodyPr/>
          <a:lstStyle/>
          <a:p>
            <a:r>
              <a:rPr lang="en-US"/>
              <a:t>October 27, 2005</a:t>
            </a:r>
          </a:p>
        </p:txBody>
      </p:sp>
      <p:sp>
        <p:nvSpPr>
          <p:cNvPr id="6" name="Rectangle 7"/>
          <p:cNvSpPr>
            <a:spLocks noGrp="1" noChangeArrowheads="1"/>
          </p:cNvSpPr>
          <p:nvPr>
            <p:ph type="sldNum" sz="quarter" idx="5"/>
          </p:nvPr>
        </p:nvSpPr>
        <p:spPr>
          <a:ln/>
        </p:spPr>
        <p:txBody>
          <a:bodyPr/>
          <a:lstStyle/>
          <a:p>
            <a:fld id="{6F3DBF93-A542-BC43-BD12-A80BC16628FC}" type="slidenum">
              <a:rPr lang="en-US"/>
              <a:pPr/>
              <a:t>29</a:t>
            </a:fld>
            <a:endParaRPr lang="en-US"/>
          </a:p>
        </p:txBody>
      </p:sp>
      <p:sp>
        <p:nvSpPr>
          <p:cNvPr id="366594" name="Rectangle 2"/>
          <p:cNvSpPr>
            <a:spLocks noChangeArrowheads="1" noTextEdit="1"/>
          </p:cNvSpPr>
          <p:nvPr>
            <p:ph type="sldImg"/>
          </p:nvPr>
        </p:nvSpPr>
        <p:spPr>
          <a:xfrm>
            <a:off x="1119188" y="698500"/>
            <a:ext cx="4646612" cy="3484563"/>
          </a:xfrm>
          <a:ln/>
          <a:extLst>
            <a:ext uri="{FAA26D3D-D897-4be2-8F04-BA451C77F1D7}">
              <ma14:placeholderFlag xmlns:ma14="http://schemas.microsoft.com/office/mac/drawingml/2011/main" val="1"/>
            </a:ext>
          </a:extLst>
        </p:spPr>
      </p:sp>
      <p:sp>
        <p:nvSpPr>
          <p:cNvPr id="366595" name="Rectangle 3"/>
          <p:cNvSpPr>
            <a:spLocks noGrp="1" noChangeArrowheads="1"/>
          </p:cNvSpPr>
          <p:nvPr>
            <p:ph type="body" idx="1"/>
          </p:nvPr>
        </p:nvSpPr>
        <p:spPr>
          <a:xfrm>
            <a:off x="917575" y="4416425"/>
            <a:ext cx="5046663" cy="4181475"/>
          </a:xfrm>
        </p:spPr>
        <p:txBody>
          <a:bodyPr/>
          <a:lstStyle/>
          <a:p>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3"/>
          <p:cNvSpPr>
            <a:spLocks noGrp="1" noChangeArrowheads="1"/>
          </p:cNvSpPr>
          <p:nvPr>
            <p:ph type="dt" idx="1"/>
          </p:nvPr>
        </p:nvSpPr>
        <p:spPr>
          <a:ln/>
        </p:spPr>
        <p:txBody>
          <a:bodyPr/>
          <a:lstStyle/>
          <a:p>
            <a:r>
              <a:rPr lang="en-US"/>
              <a:t>October 27, 2005</a:t>
            </a:r>
          </a:p>
        </p:txBody>
      </p:sp>
      <p:sp>
        <p:nvSpPr>
          <p:cNvPr id="6" name="Rectangle 7"/>
          <p:cNvSpPr>
            <a:spLocks noGrp="1" noChangeArrowheads="1"/>
          </p:cNvSpPr>
          <p:nvPr>
            <p:ph type="sldNum" sz="quarter" idx="5"/>
          </p:nvPr>
        </p:nvSpPr>
        <p:spPr>
          <a:ln/>
        </p:spPr>
        <p:txBody>
          <a:bodyPr/>
          <a:lstStyle/>
          <a:p>
            <a:fld id="{1A6ABBEA-2F2F-024C-A561-30EB96F8909A}" type="slidenum">
              <a:rPr lang="en-US"/>
              <a:pPr/>
              <a:t>3</a:t>
            </a:fld>
            <a:endParaRPr lang="en-US"/>
          </a:p>
        </p:txBody>
      </p:sp>
      <p:sp>
        <p:nvSpPr>
          <p:cNvPr id="313346" name="Rectangle 2"/>
          <p:cNvSpPr>
            <a:spLocks noChangeArrowheads="1" noTextEdit="1"/>
          </p:cNvSpPr>
          <p:nvPr>
            <p:ph type="sldImg"/>
          </p:nvPr>
        </p:nvSpPr>
        <p:spPr>
          <a:xfrm>
            <a:off x="1119188" y="698500"/>
            <a:ext cx="4646612" cy="3484563"/>
          </a:xfrm>
          <a:ln/>
          <a:extLst>
            <a:ext uri="{FAA26D3D-D897-4be2-8F04-BA451C77F1D7}">
              <ma14:placeholderFlag xmlns:ma14="http://schemas.microsoft.com/office/mac/drawingml/2011/main" val="1"/>
            </a:ext>
          </a:extLst>
        </p:spPr>
      </p:sp>
      <p:sp>
        <p:nvSpPr>
          <p:cNvPr id="313347" name="Rectangle 3"/>
          <p:cNvSpPr>
            <a:spLocks noGrp="1" noChangeArrowheads="1"/>
          </p:cNvSpPr>
          <p:nvPr>
            <p:ph type="body" idx="1"/>
          </p:nvPr>
        </p:nvSpPr>
        <p:spPr>
          <a:xfrm>
            <a:off x="917575" y="4416425"/>
            <a:ext cx="5046663" cy="4181475"/>
          </a:xfrm>
        </p:spPr>
        <p:txBody>
          <a:bodyPr/>
          <a:lstStyle/>
          <a:p>
            <a:endParaRPr lang="en-US"/>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3"/>
          <p:cNvSpPr>
            <a:spLocks noGrp="1" noChangeArrowheads="1"/>
          </p:cNvSpPr>
          <p:nvPr>
            <p:ph type="dt" idx="1"/>
          </p:nvPr>
        </p:nvSpPr>
        <p:spPr>
          <a:ln/>
        </p:spPr>
        <p:txBody>
          <a:bodyPr/>
          <a:lstStyle/>
          <a:p>
            <a:r>
              <a:rPr lang="en-US"/>
              <a:t>October 27, 2005</a:t>
            </a:r>
          </a:p>
        </p:txBody>
      </p:sp>
      <p:sp>
        <p:nvSpPr>
          <p:cNvPr id="6" name="Rectangle 7"/>
          <p:cNvSpPr>
            <a:spLocks noGrp="1" noChangeArrowheads="1"/>
          </p:cNvSpPr>
          <p:nvPr>
            <p:ph type="sldNum" sz="quarter" idx="5"/>
          </p:nvPr>
        </p:nvSpPr>
        <p:spPr>
          <a:ln/>
        </p:spPr>
        <p:txBody>
          <a:bodyPr/>
          <a:lstStyle/>
          <a:p>
            <a:fld id="{0BEA0D41-B2D2-B14B-AEFD-9978FA05C6AA}" type="slidenum">
              <a:rPr lang="en-US"/>
              <a:pPr/>
              <a:t>30</a:t>
            </a:fld>
            <a:endParaRPr lang="en-US"/>
          </a:p>
        </p:txBody>
      </p:sp>
      <p:sp>
        <p:nvSpPr>
          <p:cNvPr id="368642" name="Rectangle 2"/>
          <p:cNvSpPr>
            <a:spLocks noChangeArrowheads="1" noTextEdit="1"/>
          </p:cNvSpPr>
          <p:nvPr>
            <p:ph type="sldImg"/>
          </p:nvPr>
        </p:nvSpPr>
        <p:spPr>
          <a:xfrm>
            <a:off x="1119188" y="698500"/>
            <a:ext cx="4646612" cy="3484563"/>
          </a:xfrm>
          <a:ln/>
          <a:extLst>
            <a:ext uri="{FAA26D3D-D897-4be2-8F04-BA451C77F1D7}">
              <ma14:placeholderFlag xmlns:ma14="http://schemas.microsoft.com/office/mac/drawingml/2011/main" val="1"/>
            </a:ext>
          </a:extLst>
        </p:spPr>
      </p:sp>
      <p:sp>
        <p:nvSpPr>
          <p:cNvPr id="368643" name="Rectangle 3"/>
          <p:cNvSpPr>
            <a:spLocks noGrp="1" noChangeArrowheads="1"/>
          </p:cNvSpPr>
          <p:nvPr>
            <p:ph type="body" idx="1"/>
          </p:nvPr>
        </p:nvSpPr>
        <p:spPr>
          <a:xfrm>
            <a:off x="917575" y="4416425"/>
            <a:ext cx="5046663" cy="4181475"/>
          </a:xfrm>
        </p:spPr>
        <p:txBody>
          <a:bodyPr/>
          <a:lstStyle/>
          <a:p>
            <a:endParaRPr lang="en-US"/>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3"/>
          <p:cNvSpPr>
            <a:spLocks noGrp="1" noChangeArrowheads="1"/>
          </p:cNvSpPr>
          <p:nvPr>
            <p:ph type="dt" idx="1"/>
          </p:nvPr>
        </p:nvSpPr>
        <p:spPr>
          <a:ln/>
        </p:spPr>
        <p:txBody>
          <a:bodyPr/>
          <a:lstStyle/>
          <a:p>
            <a:r>
              <a:rPr lang="en-US"/>
              <a:t>October 27, 2005</a:t>
            </a:r>
          </a:p>
        </p:txBody>
      </p:sp>
      <p:sp>
        <p:nvSpPr>
          <p:cNvPr id="6" name="Rectangle 7"/>
          <p:cNvSpPr>
            <a:spLocks noGrp="1" noChangeArrowheads="1"/>
          </p:cNvSpPr>
          <p:nvPr>
            <p:ph type="sldNum" sz="quarter" idx="5"/>
          </p:nvPr>
        </p:nvSpPr>
        <p:spPr>
          <a:ln/>
        </p:spPr>
        <p:txBody>
          <a:bodyPr/>
          <a:lstStyle/>
          <a:p>
            <a:fld id="{F703B585-4E99-1E4A-A3D7-0627C8080307}" type="slidenum">
              <a:rPr lang="en-US"/>
              <a:pPr/>
              <a:t>31</a:t>
            </a:fld>
            <a:endParaRPr lang="en-US"/>
          </a:p>
        </p:txBody>
      </p:sp>
      <p:sp>
        <p:nvSpPr>
          <p:cNvPr id="370690" name="Rectangle 2"/>
          <p:cNvSpPr>
            <a:spLocks noChangeArrowheads="1" noTextEdit="1"/>
          </p:cNvSpPr>
          <p:nvPr>
            <p:ph type="sldImg"/>
          </p:nvPr>
        </p:nvSpPr>
        <p:spPr>
          <a:xfrm>
            <a:off x="1119188" y="698500"/>
            <a:ext cx="4646612" cy="3484563"/>
          </a:xfrm>
          <a:ln/>
          <a:extLst>
            <a:ext uri="{FAA26D3D-D897-4be2-8F04-BA451C77F1D7}">
              <ma14:placeholderFlag xmlns:ma14="http://schemas.microsoft.com/office/mac/drawingml/2011/main" val="1"/>
            </a:ext>
          </a:extLst>
        </p:spPr>
      </p:sp>
      <p:sp>
        <p:nvSpPr>
          <p:cNvPr id="370691" name="Rectangle 3"/>
          <p:cNvSpPr>
            <a:spLocks noGrp="1" noChangeArrowheads="1"/>
          </p:cNvSpPr>
          <p:nvPr>
            <p:ph type="body" idx="1"/>
          </p:nvPr>
        </p:nvSpPr>
        <p:spPr>
          <a:xfrm>
            <a:off x="917575" y="4416425"/>
            <a:ext cx="5046663" cy="4181475"/>
          </a:xfrm>
        </p:spPr>
        <p:txBody>
          <a:bodyPr/>
          <a:lstStyle/>
          <a:p>
            <a:endParaRPr lang="en-US"/>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3"/>
          <p:cNvSpPr>
            <a:spLocks noGrp="1" noChangeArrowheads="1"/>
          </p:cNvSpPr>
          <p:nvPr>
            <p:ph type="dt" idx="1"/>
          </p:nvPr>
        </p:nvSpPr>
        <p:spPr>
          <a:ln/>
        </p:spPr>
        <p:txBody>
          <a:bodyPr/>
          <a:lstStyle/>
          <a:p>
            <a:r>
              <a:rPr lang="en-US"/>
              <a:t>October 27, 2005</a:t>
            </a:r>
          </a:p>
        </p:txBody>
      </p:sp>
      <p:sp>
        <p:nvSpPr>
          <p:cNvPr id="6" name="Rectangle 7"/>
          <p:cNvSpPr>
            <a:spLocks noGrp="1" noChangeArrowheads="1"/>
          </p:cNvSpPr>
          <p:nvPr>
            <p:ph type="sldNum" sz="quarter" idx="5"/>
          </p:nvPr>
        </p:nvSpPr>
        <p:spPr>
          <a:ln/>
        </p:spPr>
        <p:txBody>
          <a:bodyPr/>
          <a:lstStyle/>
          <a:p>
            <a:fld id="{B9FCAAB3-2938-1844-9E11-79192B55BFAC}" type="slidenum">
              <a:rPr lang="en-US"/>
              <a:pPr/>
              <a:t>32</a:t>
            </a:fld>
            <a:endParaRPr lang="en-US"/>
          </a:p>
        </p:txBody>
      </p:sp>
      <p:sp>
        <p:nvSpPr>
          <p:cNvPr id="372738" name="Rectangle 2"/>
          <p:cNvSpPr>
            <a:spLocks noChangeArrowheads="1" noTextEdit="1"/>
          </p:cNvSpPr>
          <p:nvPr>
            <p:ph type="sldImg"/>
          </p:nvPr>
        </p:nvSpPr>
        <p:spPr>
          <a:xfrm>
            <a:off x="1119188" y="698500"/>
            <a:ext cx="4646612" cy="3484563"/>
          </a:xfrm>
          <a:ln/>
          <a:extLst>
            <a:ext uri="{FAA26D3D-D897-4be2-8F04-BA451C77F1D7}">
              <ma14:placeholderFlag xmlns:ma14="http://schemas.microsoft.com/office/mac/drawingml/2011/main" val="1"/>
            </a:ext>
          </a:extLst>
        </p:spPr>
      </p:sp>
      <p:sp>
        <p:nvSpPr>
          <p:cNvPr id="372739" name="Rectangle 3"/>
          <p:cNvSpPr>
            <a:spLocks noGrp="1" noChangeArrowheads="1"/>
          </p:cNvSpPr>
          <p:nvPr>
            <p:ph type="body" idx="1"/>
          </p:nvPr>
        </p:nvSpPr>
        <p:spPr>
          <a:xfrm>
            <a:off x="917575" y="4416425"/>
            <a:ext cx="5046663" cy="4181475"/>
          </a:xfrm>
        </p:spPr>
        <p:txBody>
          <a:bodyPr/>
          <a:lstStyle/>
          <a:p>
            <a:endParaRPr lang="en-US"/>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3"/>
          <p:cNvSpPr>
            <a:spLocks noGrp="1" noChangeArrowheads="1"/>
          </p:cNvSpPr>
          <p:nvPr>
            <p:ph type="dt" idx="1"/>
          </p:nvPr>
        </p:nvSpPr>
        <p:spPr>
          <a:ln/>
        </p:spPr>
        <p:txBody>
          <a:bodyPr/>
          <a:lstStyle/>
          <a:p>
            <a:r>
              <a:rPr lang="en-US"/>
              <a:t>October 27, 2005</a:t>
            </a:r>
          </a:p>
        </p:txBody>
      </p:sp>
      <p:sp>
        <p:nvSpPr>
          <p:cNvPr id="6" name="Rectangle 7"/>
          <p:cNvSpPr>
            <a:spLocks noGrp="1" noChangeArrowheads="1"/>
          </p:cNvSpPr>
          <p:nvPr>
            <p:ph type="sldNum" sz="quarter" idx="5"/>
          </p:nvPr>
        </p:nvSpPr>
        <p:spPr>
          <a:ln/>
        </p:spPr>
        <p:txBody>
          <a:bodyPr/>
          <a:lstStyle/>
          <a:p>
            <a:fld id="{E7ABDA46-FDCC-9340-9FC1-A8AF2856AAA3}" type="slidenum">
              <a:rPr lang="en-US"/>
              <a:pPr/>
              <a:t>33</a:t>
            </a:fld>
            <a:endParaRPr lang="en-US"/>
          </a:p>
        </p:txBody>
      </p:sp>
      <p:sp>
        <p:nvSpPr>
          <p:cNvPr id="376834" name="Rectangle 2"/>
          <p:cNvSpPr>
            <a:spLocks noChangeArrowheads="1" noTextEdit="1"/>
          </p:cNvSpPr>
          <p:nvPr>
            <p:ph type="sldImg"/>
          </p:nvPr>
        </p:nvSpPr>
        <p:spPr>
          <a:xfrm>
            <a:off x="1120775" y="696913"/>
            <a:ext cx="4648200" cy="3486150"/>
          </a:xfrm>
          <a:ln/>
          <a:extLst>
            <a:ext uri="{FAA26D3D-D897-4be2-8F04-BA451C77F1D7}">
              <ma14:placeholderFlag xmlns:ma14="http://schemas.microsoft.com/office/mac/drawingml/2011/main" val="1"/>
            </a:ext>
          </a:extLst>
        </p:spPr>
      </p:sp>
      <p:sp>
        <p:nvSpPr>
          <p:cNvPr id="376835" name="Rectangle 3"/>
          <p:cNvSpPr>
            <a:spLocks noGrp="1" noChangeArrowheads="1"/>
          </p:cNvSpPr>
          <p:nvPr>
            <p:ph type="body" idx="1"/>
          </p:nvPr>
        </p:nvSpPr>
        <p:spPr>
          <a:xfrm>
            <a:off x="920750" y="4414838"/>
            <a:ext cx="5040313" cy="4184650"/>
          </a:xfrm>
        </p:spPr>
        <p:txBody>
          <a:bodyPr lIns="89224" tIns="44611" rIns="89224" bIns="44611"/>
          <a:lstStyle/>
          <a:p>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3"/>
          <p:cNvSpPr>
            <a:spLocks noGrp="1" noChangeArrowheads="1"/>
          </p:cNvSpPr>
          <p:nvPr>
            <p:ph type="dt" idx="1"/>
          </p:nvPr>
        </p:nvSpPr>
        <p:spPr>
          <a:ln/>
        </p:spPr>
        <p:txBody>
          <a:bodyPr/>
          <a:lstStyle/>
          <a:p>
            <a:r>
              <a:rPr lang="en-US"/>
              <a:t>October 27, 2005</a:t>
            </a:r>
          </a:p>
        </p:txBody>
      </p:sp>
      <p:sp>
        <p:nvSpPr>
          <p:cNvPr id="6" name="Rectangle 7"/>
          <p:cNvSpPr>
            <a:spLocks noGrp="1" noChangeArrowheads="1"/>
          </p:cNvSpPr>
          <p:nvPr>
            <p:ph type="sldNum" sz="quarter" idx="5"/>
          </p:nvPr>
        </p:nvSpPr>
        <p:spPr>
          <a:ln/>
        </p:spPr>
        <p:txBody>
          <a:bodyPr/>
          <a:lstStyle/>
          <a:p>
            <a:fld id="{A83A9973-6CDD-D44D-B474-85EB544BDED6}" type="slidenum">
              <a:rPr lang="en-US"/>
              <a:pPr/>
              <a:t>4</a:t>
            </a:fld>
            <a:endParaRPr lang="en-US"/>
          </a:p>
        </p:txBody>
      </p:sp>
      <p:sp>
        <p:nvSpPr>
          <p:cNvPr id="315394" name="Rectangle 2"/>
          <p:cNvSpPr>
            <a:spLocks noChangeArrowheads="1" noTextEdit="1"/>
          </p:cNvSpPr>
          <p:nvPr>
            <p:ph type="sldImg"/>
          </p:nvPr>
        </p:nvSpPr>
        <p:spPr>
          <a:xfrm>
            <a:off x="1119188" y="698500"/>
            <a:ext cx="4646612" cy="3484563"/>
          </a:xfrm>
          <a:ln/>
          <a:extLst>
            <a:ext uri="{FAA26D3D-D897-4be2-8F04-BA451C77F1D7}">
              <ma14:placeholderFlag xmlns:ma14="http://schemas.microsoft.com/office/mac/drawingml/2011/main" val="1"/>
            </a:ext>
          </a:extLst>
        </p:spPr>
      </p:sp>
      <p:sp>
        <p:nvSpPr>
          <p:cNvPr id="315395" name="Rectangle 3"/>
          <p:cNvSpPr>
            <a:spLocks noGrp="1" noChangeArrowheads="1"/>
          </p:cNvSpPr>
          <p:nvPr>
            <p:ph type="body" idx="1"/>
          </p:nvPr>
        </p:nvSpPr>
        <p:spPr>
          <a:xfrm>
            <a:off x="917575" y="4416425"/>
            <a:ext cx="5046663" cy="4181475"/>
          </a:xfrm>
        </p:spPr>
        <p:txBody>
          <a:bodyPr/>
          <a:lstStyle/>
          <a:p>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3"/>
          <p:cNvSpPr>
            <a:spLocks noGrp="1" noChangeArrowheads="1"/>
          </p:cNvSpPr>
          <p:nvPr>
            <p:ph type="dt" idx="1"/>
          </p:nvPr>
        </p:nvSpPr>
        <p:spPr>
          <a:ln/>
        </p:spPr>
        <p:txBody>
          <a:bodyPr/>
          <a:lstStyle/>
          <a:p>
            <a:r>
              <a:rPr lang="en-US"/>
              <a:t>October 27, 2005</a:t>
            </a:r>
          </a:p>
        </p:txBody>
      </p:sp>
      <p:sp>
        <p:nvSpPr>
          <p:cNvPr id="6" name="Rectangle 7"/>
          <p:cNvSpPr>
            <a:spLocks noGrp="1" noChangeArrowheads="1"/>
          </p:cNvSpPr>
          <p:nvPr>
            <p:ph type="sldNum" sz="quarter" idx="5"/>
          </p:nvPr>
        </p:nvSpPr>
        <p:spPr>
          <a:ln/>
        </p:spPr>
        <p:txBody>
          <a:bodyPr/>
          <a:lstStyle/>
          <a:p>
            <a:fld id="{12B62DF5-2DD1-7F48-83B1-93585C4990C7}" type="slidenum">
              <a:rPr lang="en-US"/>
              <a:pPr/>
              <a:t>5</a:t>
            </a:fld>
            <a:endParaRPr lang="en-US"/>
          </a:p>
        </p:txBody>
      </p:sp>
      <p:sp>
        <p:nvSpPr>
          <p:cNvPr id="317442" name="Rectangle 2"/>
          <p:cNvSpPr>
            <a:spLocks noChangeArrowheads="1" noTextEdit="1"/>
          </p:cNvSpPr>
          <p:nvPr>
            <p:ph type="sldImg"/>
          </p:nvPr>
        </p:nvSpPr>
        <p:spPr>
          <a:xfrm>
            <a:off x="1119188" y="698500"/>
            <a:ext cx="4646612" cy="3484563"/>
          </a:xfrm>
          <a:ln/>
          <a:extLst>
            <a:ext uri="{FAA26D3D-D897-4be2-8F04-BA451C77F1D7}">
              <ma14:placeholderFlag xmlns:ma14="http://schemas.microsoft.com/office/mac/drawingml/2011/main" val="1"/>
            </a:ext>
          </a:extLst>
        </p:spPr>
      </p:sp>
      <p:sp>
        <p:nvSpPr>
          <p:cNvPr id="317443" name="Rectangle 3"/>
          <p:cNvSpPr>
            <a:spLocks noGrp="1" noChangeArrowheads="1"/>
          </p:cNvSpPr>
          <p:nvPr>
            <p:ph type="body" idx="1"/>
          </p:nvPr>
        </p:nvSpPr>
        <p:spPr>
          <a:xfrm>
            <a:off x="917575" y="4416425"/>
            <a:ext cx="5046663" cy="4181475"/>
          </a:xfrm>
        </p:spPr>
        <p:txBody>
          <a:bodyPr/>
          <a:lstStyle/>
          <a:p>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3"/>
          <p:cNvSpPr>
            <a:spLocks noGrp="1" noChangeArrowheads="1"/>
          </p:cNvSpPr>
          <p:nvPr>
            <p:ph type="dt" idx="1"/>
          </p:nvPr>
        </p:nvSpPr>
        <p:spPr>
          <a:ln/>
        </p:spPr>
        <p:txBody>
          <a:bodyPr/>
          <a:lstStyle/>
          <a:p>
            <a:r>
              <a:rPr lang="en-US"/>
              <a:t>October 27, 2005</a:t>
            </a:r>
          </a:p>
        </p:txBody>
      </p:sp>
      <p:sp>
        <p:nvSpPr>
          <p:cNvPr id="6" name="Rectangle 7"/>
          <p:cNvSpPr>
            <a:spLocks noGrp="1" noChangeArrowheads="1"/>
          </p:cNvSpPr>
          <p:nvPr>
            <p:ph type="sldNum" sz="quarter" idx="5"/>
          </p:nvPr>
        </p:nvSpPr>
        <p:spPr>
          <a:ln/>
        </p:spPr>
        <p:txBody>
          <a:bodyPr/>
          <a:lstStyle/>
          <a:p>
            <a:fld id="{8D96FC51-C034-3840-8BD6-92B88B6B4E0E}" type="slidenum">
              <a:rPr lang="en-US"/>
              <a:pPr/>
              <a:t>6</a:t>
            </a:fld>
            <a:endParaRPr lang="en-US"/>
          </a:p>
        </p:txBody>
      </p:sp>
      <p:sp>
        <p:nvSpPr>
          <p:cNvPr id="319490" name="Rectangle 2"/>
          <p:cNvSpPr>
            <a:spLocks noChangeArrowheads="1" noTextEdit="1"/>
          </p:cNvSpPr>
          <p:nvPr>
            <p:ph type="sldImg"/>
          </p:nvPr>
        </p:nvSpPr>
        <p:spPr>
          <a:xfrm>
            <a:off x="1119188" y="698500"/>
            <a:ext cx="4646612" cy="3484563"/>
          </a:xfrm>
          <a:ln/>
          <a:extLst>
            <a:ext uri="{FAA26D3D-D897-4be2-8F04-BA451C77F1D7}">
              <ma14:placeholderFlag xmlns:ma14="http://schemas.microsoft.com/office/mac/drawingml/2011/main" val="1"/>
            </a:ext>
          </a:extLst>
        </p:spPr>
      </p:sp>
      <p:sp>
        <p:nvSpPr>
          <p:cNvPr id="319491" name="Rectangle 3"/>
          <p:cNvSpPr>
            <a:spLocks noGrp="1" noChangeArrowheads="1"/>
          </p:cNvSpPr>
          <p:nvPr>
            <p:ph type="body" idx="1"/>
          </p:nvPr>
        </p:nvSpPr>
        <p:spPr>
          <a:xfrm>
            <a:off x="917575" y="4416425"/>
            <a:ext cx="5046663" cy="4181475"/>
          </a:xfrm>
        </p:spPr>
        <p:txBody>
          <a:bodyPr/>
          <a:lstStyle/>
          <a:p>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3"/>
          <p:cNvSpPr>
            <a:spLocks noGrp="1" noChangeArrowheads="1"/>
          </p:cNvSpPr>
          <p:nvPr>
            <p:ph type="dt" idx="1"/>
          </p:nvPr>
        </p:nvSpPr>
        <p:spPr>
          <a:ln/>
        </p:spPr>
        <p:txBody>
          <a:bodyPr/>
          <a:lstStyle/>
          <a:p>
            <a:r>
              <a:rPr lang="en-US"/>
              <a:t>October 27, 2005</a:t>
            </a:r>
          </a:p>
        </p:txBody>
      </p:sp>
      <p:sp>
        <p:nvSpPr>
          <p:cNvPr id="6" name="Rectangle 7"/>
          <p:cNvSpPr>
            <a:spLocks noGrp="1" noChangeArrowheads="1"/>
          </p:cNvSpPr>
          <p:nvPr>
            <p:ph type="sldNum" sz="quarter" idx="5"/>
          </p:nvPr>
        </p:nvSpPr>
        <p:spPr>
          <a:ln/>
        </p:spPr>
        <p:txBody>
          <a:bodyPr/>
          <a:lstStyle/>
          <a:p>
            <a:fld id="{C6BF5684-1164-B84A-A891-430C84279E7E}" type="slidenum">
              <a:rPr lang="en-US"/>
              <a:pPr/>
              <a:t>7</a:t>
            </a:fld>
            <a:endParaRPr lang="en-US"/>
          </a:p>
        </p:txBody>
      </p:sp>
      <p:sp>
        <p:nvSpPr>
          <p:cNvPr id="321538" name="Rectangle 2"/>
          <p:cNvSpPr>
            <a:spLocks noChangeArrowheads="1" noTextEdit="1"/>
          </p:cNvSpPr>
          <p:nvPr>
            <p:ph type="sldImg"/>
          </p:nvPr>
        </p:nvSpPr>
        <p:spPr>
          <a:xfrm>
            <a:off x="1119188" y="698500"/>
            <a:ext cx="4646612" cy="3484563"/>
          </a:xfrm>
          <a:ln/>
          <a:extLst>
            <a:ext uri="{FAA26D3D-D897-4be2-8F04-BA451C77F1D7}">
              <ma14:placeholderFlag xmlns:ma14="http://schemas.microsoft.com/office/mac/drawingml/2011/main" val="1"/>
            </a:ext>
          </a:extLst>
        </p:spPr>
      </p:sp>
      <p:sp>
        <p:nvSpPr>
          <p:cNvPr id="321539" name="Rectangle 3"/>
          <p:cNvSpPr>
            <a:spLocks noGrp="1" noChangeArrowheads="1"/>
          </p:cNvSpPr>
          <p:nvPr>
            <p:ph type="body" idx="1"/>
          </p:nvPr>
        </p:nvSpPr>
        <p:spPr>
          <a:xfrm>
            <a:off x="917575" y="4416425"/>
            <a:ext cx="5046663" cy="4181475"/>
          </a:xfrm>
        </p:spPr>
        <p:txBody>
          <a:bodyPr/>
          <a:lstStyle/>
          <a:p>
            <a:r>
              <a:rPr lang="en-US" b="1"/>
              <a:t>Figure BB. Gonococcal Isolate Surveillance Project (GISP) — Percent of urethral </a:t>
            </a:r>
            <a:r>
              <a:rPr lang="en-US" b="1" i="1"/>
              <a:t>Neisseria gonorrhoeae</a:t>
            </a:r>
            <a:r>
              <a:rPr lang="en-US" b="1"/>
              <a:t> isolates obtained from men who have sex with men attending STD clinics, 1988–2007.</a:t>
            </a:r>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3"/>
          <p:cNvSpPr>
            <a:spLocks noGrp="1" noChangeArrowheads="1"/>
          </p:cNvSpPr>
          <p:nvPr>
            <p:ph type="dt" idx="1"/>
          </p:nvPr>
        </p:nvSpPr>
        <p:spPr>
          <a:ln/>
        </p:spPr>
        <p:txBody>
          <a:bodyPr/>
          <a:lstStyle/>
          <a:p>
            <a:r>
              <a:rPr lang="en-US"/>
              <a:t>October 27, 2005</a:t>
            </a:r>
          </a:p>
        </p:txBody>
      </p:sp>
      <p:sp>
        <p:nvSpPr>
          <p:cNvPr id="6" name="Rectangle 7"/>
          <p:cNvSpPr>
            <a:spLocks noGrp="1" noChangeArrowheads="1"/>
          </p:cNvSpPr>
          <p:nvPr>
            <p:ph type="sldNum" sz="quarter" idx="5"/>
          </p:nvPr>
        </p:nvSpPr>
        <p:spPr>
          <a:ln/>
        </p:spPr>
        <p:txBody>
          <a:bodyPr/>
          <a:lstStyle/>
          <a:p>
            <a:fld id="{B2EF18D3-4A2C-4242-9430-CA8766C2C19A}" type="slidenum">
              <a:rPr lang="en-US"/>
              <a:pPr/>
              <a:t>8</a:t>
            </a:fld>
            <a:endParaRPr lang="en-US"/>
          </a:p>
        </p:txBody>
      </p:sp>
      <p:sp>
        <p:nvSpPr>
          <p:cNvPr id="323586" name="Rectangle 2"/>
          <p:cNvSpPr>
            <a:spLocks noChangeArrowheads="1" noTextEdit="1"/>
          </p:cNvSpPr>
          <p:nvPr>
            <p:ph type="sldImg"/>
          </p:nvPr>
        </p:nvSpPr>
        <p:spPr>
          <a:xfrm>
            <a:off x="1119188" y="698500"/>
            <a:ext cx="4646612" cy="3484563"/>
          </a:xfrm>
          <a:ln/>
          <a:extLst>
            <a:ext uri="{FAA26D3D-D897-4be2-8F04-BA451C77F1D7}">
              <ma14:placeholderFlag xmlns:ma14="http://schemas.microsoft.com/office/mac/drawingml/2011/main" val="1"/>
            </a:ext>
          </a:extLst>
        </p:spPr>
      </p:sp>
      <p:sp>
        <p:nvSpPr>
          <p:cNvPr id="323587" name="Rectangle 3"/>
          <p:cNvSpPr>
            <a:spLocks noGrp="1" noChangeArrowheads="1"/>
          </p:cNvSpPr>
          <p:nvPr>
            <p:ph type="body" idx="1"/>
          </p:nvPr>
        </p:nvSpPr>
        <p:spPr>
          <a:xfrm>
            <a:off x="917575" y="4416425"/>
            <a:ext cx="5046663" cy="4181475"/>
          </a:xfrm>
        </p:spPr>
        <p:txBody>
          <a:bodyPr/>
          <a:lstStyle/>
          <a:p>
            <a:r>
              <a:rPr lang="en-US"/>
              <a:t>1. In other words, not all data indicate the reason why rates are increasing purely from increases in incidence but from improvement in surveillance methods. However, these are only partly responsible.</a:t>
            </a: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3"/>
          <p:cNvSpPr>
            <a:spLocks noGrp="1" noChangeArrowheads="1"/>
          </p:cNvSpPr>
          <p:nvPr>
            <p:ph type="dt" idx="1"/>
          </p:nvPr>
        </p:nvSpPr>
        <p:spPr>
          <a:ln/>
        </p:spPr>
        <p:txBody>
          <a:bodyPr/>
          <a:lstStyle/>
          <a:p>
            <a:r>
              <a:rPr lang="en-US"/>
              <a:t>October 27, 2005</a:t>
            </a:r>
          </a:p>
        </p:txBody>
      </p:sp>
      <p:sp>
        <p:nvSpPr>
          <p:cNvPr id="6" name="Rectangle 7"/>
          <p:cNvSpPr>
            <a:spLocks noGrp="1" noChangeArrowheads="1"/>
          </p:cNvSpPr>
          <p:nvPr>
            <p:ph type="sldNum" sz="quarter" idx="5"/>
          </p:nvPr>
        </p:nvSpPr>
        <p:spPr>
          <a:ln/>
        </p:spPr>
        <p:txBody>
          <a:bodyPr/>
          <a:lstStyle/>
          <a:p>
            <a:fld id="{C3032A6C-E912-7247-8162-3DCD0E738BCC}" type="slidenum">
              <a:rPr lang="en-US"/>
              <a:pPr/>
              <a:t>9</a:t>
            </a:fld>
            <a:endParaRPr lang="en-US"/>
          </a:p>
        </p:txBody>
      </p:sp>
      <p:sp>
        <p:nvSpPr>
          <p:cNvPr id="325634" name="Rectangle 2"/>
          <p:cNvSpPr>
            <a:spLocks noChangeArrowheads="1" noTextEdit="1"/>
          </p:cNvSpPr>
          <p:nvPr>
            <p:ph type="sldImg"/>
          </p:nvPr>
        </p:nvSpPr>
        <p:spPr>
          <a:xfrm>
            <a:off x="1119188" y="698500"/>
            <a:ext cx="4646612" cy="3484563"/>
          </a:xfrm>
          <a:ln/>
          <a:extLst>
            <a:ext uri="{FAA26D3D-D897-4be2-8F04-BA451C77F1D7}">
              <ma14:placeholderFlag xmlns:ma14="http://schemas.microsoft.com/office/mac/drawingml/2011/main" val="1"/>
            </a:ext>
          </a:extLst>
        </p:spPr>
      </p:sp>
      <p:sp>
        <p:nvSpPr>
          <p:cNvPr id="325635" name="Rectangle 3"/>
          <p:cNvSpPr>
            <a:spLocks noGrp="1" noChangeArrowheads="1"/>
          </p:cNvSpPr>
          <p:nvPr>
            <p:ph type="body" idx="1"/>
          </p:nvPr>
        </p:nvSpPr>
        <p:spPr>
          <a:xfrm>
            <a:off x="917575" y="4416425"/>
            <a:ext cx="5046663" cy="4181475"/>
          </a:xfrm>
        </p:spPr>
        <p:txBody>
          <a:bodyPr/>
          <a:lstStyle/>
          <a:p>
            <a:r>
              <a:rPr lang="en-US"/>
              <a:t>The use of sexual networking sites on the Internet to initiate sexual relationships among men who have sex with men (MSM) is an emerging phenomenon.</a:t>
            </a: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jpeg"/><Relationship Id="rId3" Type="http://schemas.openxmlformats.org/officeDocument/2006/relationships/image" Target="../media/image5.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blipFill dpi="0" rotWithShape="0">
          <a:blip r:embed="rId2"/>
          <a:srcRect/>
          <a:stretch>
            <a:fillRect/>
          </a:stretch>
        </a:blipFill>
        <a:effectLst>
          <a:outerShdw blurRad="63500" dist="107763" dir="2700000" algn="ctr" rotWithShape="0">
            <a:srgbClr val="000000">
              <a:alpha val="74998"/>
            </a:srgbClr>
          </a:outerShdw>
        </a:effectLst>
      </p:bgPr>
    </p:bg>
    <p:spTree>
      <p:nvGrpSpPr>
        <p:cNvPr id="1" name=""/>
        <p:cNvGrpSpPr/>
        <p:nvPr/>
      </p:nvGrpSpPr>
      <p:grpSpPr>
        <a:xfrm>
          <a:off x="0" y="0"/>
          <a:ext cx="0" cy="0"/>
          <a:chOff x="0" y="0"/>
          <a:chExt cx="0" cy="0"/>
        </a:xfrm>
      </p:grpSpPr>
      <p:sp>
        <p:nvSpPr>
          <p:cNvPr id="3082" name="Rectangle 10"/>
          <p:cNvSpPr>
            <a:spLocks noGrp="1" noChangeArrowheads="1"/>
          </p:cNvSpPr>
          <p:nvPr>
            <p:ph type="ctrTitle"/>
          </p:nvPr>
        </p:nvSpPr>
        <p:spPr>
          <a:xfrm>
            <a:off x="838200" y="3200400"/>
            <a:ext cx="7467600" cy="914400"/>
          </a:xfrm>
        </p:spPr>
        <p:txBody>
          <a:bodyPr/>
          <a:lstStyle>
            <a:lvl1pPr algn="ctr">
              <a:defRPr/>
            </a:lvl1pPr>
          </a:lstStyle>
          <a:p>
            <a:pPr lvl="0"/>
            <a:r>
              <a:rPr lang="en-US" noProof="0" smtClean="0"/>
              <a:t>Click to edit Master title stylej;lkj</a:t>
            </a:r>
          </a:p>
        </p:txBody>
      </p:sp>
      <p:sp>
        <p:nvSpPr>
          <p:cNvPr id="3083" name="Rectangle 11"/>
          <p:cNvSpPr>
            <a:spLocks noGrp="1" noChangeArrowheads="1"/>
          </p:cNvSpPr>
          <p:nvPr>
            <p:ph type="subTitle" idx="1"/>
          </p:nvPr>
        </p:nvSpPr>
        <p:spPr>
          <a:xfrm>
            <a:off x="1295400" y="4114800"/>
            <a:ext cx="6400800" cy="1752600"/>
          </a:xfrm>
        </p:spPr>
        <p:txBody>
          <a:bodyPr/>
          <a:lstStyle>
            <a:lvl1pPr marL="0" indent="0" algn="ctr">
              <a:buFontTx/>
              <a:buNone/>
              <a:defRPr sz="2000">
                <a:solidFill>
                  <a:srgbClr val="FFFFFF"/>
                </a:solidFill>
              </a:defRPr>
            </a:lvl1pPr>
          </a:lstStyle>
          <a:p>
            <a:pPr lvl="0"/>
            <a:r>
              <a:rPr lang="en-US" noProof="0" smtClean="0"/>
              <a:t>Click to edit Master subtitle stylelkjlkj</a:t>
            </a:r>
          </a:p>
        </p:txBody>
      </p:sp>
      <p:sp>
        <p:nvSpPr>
          <p:cNvPr id="3088" name="Rectangle 16"/>
          <p:cNvSpPr>
            <a:spLocks noGrp="1" noChangeArrowheads="1"/>
          </p:cNvSpPr>
          <p:nvPr>
            <p:ph type="dt" sz="quarter" idx="2"/>
          </p:nvPr>
        </p:nvSpPr>
        <p:spPr bwMode="auto">
          <a:xfrm>
            <a:off x="304800" y="6248400"/>
            <a:ext cx="1905000" cy="457200"/>
          </a:xfrm>
          <a:prstGeom prst="rect">
            <a:avLst/>
          </a:prstGeo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91440" tIns="45720" rIns="91440" bIns="45720" numCol="1" anchor="b" anchorCtr="0" compatLnSpc="1">
            <a:prstTxWarp prst="textNoShape">
              <a:avLst/>
            </a:prstTxWarp>
          </a:bodyPr>
          <a:lstStyle>
            <a:lvl1pPr algn="l">
              <a:spcBef>
                <a:spcPct val="0"/>
              </a:spcBef>
              <a:buFontTx/>
              <a:buNone/>
              <a:defRPr sz="1400">
                <a:solidFill>
                  <a:schemeClr val="tx1"/>
                </a:solidFill>
              </a:defRPr>
            </a:lvl1pPr>
          </a:lstStyle>
          <a:p>
            <a:r>
              <a:rPr lang="en-US"/>
              <a:t>October 27, 2005lkjlk</a:t>
            </a:r>
          </a:p>
        </p:txBody>
      </p:sp>
      <p:pic>
        <p:nvPicPr>
          <p:cNvPr id="3117" name="Picture 45" descr="grad-logoHeader-gif"/>
          <p:cNvPicPr>
            <a:picLocks noChangeAspect="1" noChangeArrowheads="1"/>
          </p:cNvPicPr>
          <p:nvPr/>
        </p:nvPicPr>
        <p:blipFill>
          <a:blip r:embed="rId3">
            <a:extLst>
              <a:ext uri="{28A0092B-C50C-407E-A947-70E740481C1C}">
                <a14:useLocalDpi xmlns:a14="http://schemas.microsoft.com/office/drawing/2010/main" val="0"/>
              </a:ext>
            </a:extLst>
          </a:blip>
          <a:srcRect r="3226" b="24161"/>
          <a:stretch>
            <a:fillRect/>
          </a:stretch>
        </p:blipFill>
        <p:spPr bwMode="auto">
          <a:xfrm>
            <a:off x="0" y="0"/>
            <a:ext cx="9144000" cy="182880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6087131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886450" y="0"/>
            <a:ext cx="1809750" cy="60198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0"/>
            <a:ext cx="5276850" cy="60198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43793499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9607994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230964792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524000"/>
            <a:ext cx="3467100" cy="4495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076700" y="1524000"/>
            <a:ext cx="3467100" cy="4495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76655192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5608286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767947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87178273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7247655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12323245"/>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3" Type="http://schemas.openxmlformats.org/officeDocument/2006/relationships/image" Target="../media/image1.jpeg"/><Relationship Id="rId14" Type="http://schemas.openxmlformats.org/officeDocument/2006/relationships/image" Target="../media/image2.jpeg"/><Relationship Id="rId15" Type="http://schemas.openxmlformats.org/officeDocument/2006/relationships/image" Target="../media/image3.jpeg"/><Relationship Id="rId16" Type="http://schemas.openxmlformats.org/officeDocument/2006/relationships/image" Target="../media/image4.png"/><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bwMode="invGray">
      <p:bgPr>
        <a:blipFill dpi="0" rotWithShape="0">
          <a:blip r:embed="rId13"/>
          <a:srcRect/>
          <a:stretch>
            <a:fillRect/>
          </a:stretch>
        </a:blipFill>
        <a:effectLst>
          <a:outerShdw blurRad="63500" dist="107763" dir="2700000" algn="ctr" rotWithShape="0">
            <a:srgbClr val="000000">
              <a:alpha val="74998"/>
            </a:srgbClr>
          </a:outerShdw>
        </a:effectLst>
      </p:bgPr>
    </p:bg>
    <p:spTree>
      <p:nvGrpSpPr>
        <p:cNvPr id="1" name=""/>
        <p:cNvGrpSpPr/>
        <p:nvPr/>
      </p:nvGrpSpPr>
      <p:grpSpPr>
        <a:xfrm>
          <a:off x="0" y="0"/>
          <a:ext cx="0" cy="0"/>
          <a:chOff x="0" y="0"/>
          <a:chExt cx="0" cy="0"/>
        </a:xfrm>
      </p:grpSpPr>
      <p:pic>
        <p:nvPicPr>
          <p:cNvPr id="2081" name="Picture 33" descr="logo-bgColor"/>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0" y="6248400"/>
            <a:ext cx="9144000" cy="609600"/>
          </a:xfrm>
          <a:prstGeom prst="rect">
            <a:avLst/>
          </a:prstGeom>
          <a:noFill/>
          <a:extLst>
            <a:ext uri="{909E8E84-426E-40dd-AFC4-6F175D3DCCD1}">
              <a14:hiddenFill xmlns:a14="http://schemas.microsoft.com/office/drawing/2010/main">
                <a:solidFill>
                  <a:srgbClr val="FFFFFF"/>
                </a:solidFill>
              </a14:hiddenFill>
            </a:ext>
          </a:extLst>
        </p:spPr>
      </p:pic>
      <p:pic>
        <p:nvPicPr>
          <p:cNvPr id="2097" name="Picture 49" descr="logo-bg"/>
          <p:cNvPicPr>
            <a:picLocks noChangeAspect="1" noChangeArrowheads="1"/>
          </p:cNvPicPr>
          <p:nvPr/>
        </p:nvPicPr>
        <p:blipFill>
          <a:blip r:embed="rId15">
            <a:extLst>
              <a:ext uri="{28A0092B-C50C-407E-A947-70E740481C1C}">
                <a14:useLocalDpi xmlns:a14="http://schemas.microsoft.com/office/drawing/2010/main" val="0"/>
              </a:ext>
            </a:extLst>
          </a:blip>
          <a:srcRect r="3226"/>
          <a:stretch>
            <a:fillRect/>
          </a:stretch>
        </p:blipFill>
        <p:spPr bwMode="auto">
          <a:xfrm>
            <a:off x="0" y="0"/>
            <a:ext cx="9144000" cy="1219200"/>
          </a:xfrm>
          <a:prstGeom prst="rect">
            <a:avLst/>
          </a:prstGeom>
          <a:noFill/>
          <a:extLst>
            <a:ext uri="{909E8E84-426E-40dd-AFC4-6F175D3DCCD1}">
              <a14:hiddenFill xmlns:a14="http://schemas.microsoft.com/office/drawing/2010/main">
                <a:solidFill>
                  <a:srgbClr val="FFFFFF"/>
                </a:solidFill>
              </a14:hiddenFill>
            </a:ext>
          </a:extLst>
        </p:spPr>
      </p:pic>
      <p:sp>
        <p:nvSpPr>
          <p:cNvPr id="2058" name="Rectangle 10"/>
          <p:cNvSpPr>
            <a:spLocks noGrp="1" noChangeArrowheads="1"/>
          </p:cNvSpPr>
          <p:nvPr>
            <p:ph type="title"/>
          </p:nvPr>
        </p:nvSpPr>
        <p:spPr bwMode="auto">
          <a:xfrm>
            <a:off x="457200" y="0"/>
            <a:ext cx="7239000" cy="1219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FAA26D3D-D897-4be2-8F04-BA451C77F1D7}">
              <ma14:placeholderFlag xmlns:ma14="http://schemas.microsoft.com/office/mac/drawingml/2011/main" val="1"/>
            </a:ext>
          </a:ex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2063" name="Rectangle 15"/>
          <p:cNvSpPr>
            <a:spLocks noGrp="1" noChangeArrowheads="1"/>
          </p:cNvSpPr>
          <p:nvPr>
            <p:ph type="body" idx="1"/>
          </p:nvPr>
        </p:nvSpPr>
        <p:spPr bwMode="auto">
          <a:xfrm>
            <a:off x="457200" y="1524000"/>
            <a:ext cx="7086600" cy="4495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pic>
        <p:nvPicPr>
          <p:cNvPr id="2105" name="Picture 57"/>
          <p:cNvPicPr>
            <a:picLocks noChangeAspect="1" noChangeArrowheads="1"/>
          </p:cNvPicPr>
          <p:nvPr/>
        </p:nvPicPr>
        <p:blipFill>
          <a:blip r:embed="rId16">
            <a:extLst>
              <a:ext uri="{28A0092B-C50C-407E-A947-70E740481C1C}">
                <a14:useLocalDpi xmlns:a14="http://schemas.microsoft.com/office/drawing/2010/main" val="0"/>
              </a:ext>
            </a:extLst>
          </a:blip>
          <a:srcRect l="-5443" t="-5479" r="2040" b="7945"/>
          <a:stretch>
            <a:fillRect/>
          </a:stretch>
        </p:blipFill>
        <p:spPr bwMode="auto">
          <a:xfrm>
            <a:off x="7620000" y="6248400"/>
            <a:ext cx="1295400" cy="5048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sp>
        <p:nvSpPr>
          <p:cNvPr id="2106" name="Line 58"/>
          <p:cNvSpPr>
            <a:spLocks noChangeShapeType="1"/>
          </p:cNvSpPr>
          <p:nvPr/>
        </p:nvSpPr>
        <p:spPr bwMode="auto">
          <a:xfrm>
            <a:off x="1066800" y="6248400"/>
            <a:ext cx="0" cy="609600"/>
          </a:xfrm>
          <a:prstGeom prst="line">
            <a:avLst/>
          </a:prstGeom>
          <a:noFill/>
          <a:ln w="9525">
            <a:solidFill>
              <a:srgbClr val="CC9900"/>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lstStyle/>
          <a:p>
            <a:endParaRPr lang="en-US"/>
          </a:p>
        </p:txBody>
      </p:sp>
      <p:sp>
        <p:nvSpPr>
          <p:cNvPr id="2109" name="Text Box 61"/>
          <p:cNvSpPr txBox="1">
            <a:spLocks noChangeArrowheads="1"/>
          </p:cNvSpPr>
          <p:nvPr/>
        </p:nvSpPr>
        <p:spPr bwMode="auto">
          <a:xfrm>
            <a:off x="9661525" y="2174875"/>
            <a:ext cx="1841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p>
            <a:pPr algn="l">
              <a:spcBef>
                <a:spcPct val="0"/>
              </a:spcBef>
              <a:buFontTx/>
              <a:buNone/>
            </a:pPr>
            <a:endParaRPr lang="en-US">
              <a:solidFill>
                <a:schemeClr val="tx1"/>
              </a:solidFill>
            </a:endParaRPr>
          </a:p>
        </p:txBody>
      </p:sp>
    </p:spTree>
  </p:cSld>
  <p:clrMap bg1="dk2" tx1="lt1" bg2="dk1" tx2="lt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Lst>
  <p:txStyles>
    <p:titleStyle>
      <a:lvl1pPr algn="l" rtl="0" fontAlgn="base">
        <a:spcBef>
          <a:spcPct val="0"/>
        </a:spcBef>
        <a:spcAft>
          <a:spcPct val="0"/>
        </a:spcAft>
        <a:defRPr sz="3200" b="1">
          <a:solidFill>
            <a:schemeClr val="bg2"/>
          </a:solidFill>
          <a:latin typeface="+mj-lt"/>
          <a:ea typeface="+mj-ea"/>
          <a:cs typeface="+mj-cs"/>
        </a:defRPr>
      </a:lvl1pPr>
      <a:lvl2pPr algn="l" rtl="0" fontAlgn="base">
        <a:spcBef>
          <a:spcPct val="0"/>
        </a:spcBef>
        <a:spcAft>
          <a:spcPct val="0"/>
        </a:spcAft>
        <a:defRPr sz="3200" b="1">
          <a:solidFill>
            <a:schemeClr val="bg2"/>
          </a:solidFill>
          <a:latin typeface="Arial" charset="0"/>
          <a:ea typeface="ＭＳ Ｐゴシック" charset="0"/>
        </a:defRPr>
      </a:lvl2pPr>
      <a:lvl3pPr algn="l" rtl="0" fontAlgn="base">
        <a:spcBef>
          <a:spcPct val="0"/>
        </a:spcBef>
        <a:spcAft>
          <a:spcPct val="0"/>
        </a:spcAft>
        <a:defRPr sz="3200" b="1">
          <a:solidFill>
            <a:schemeClr val="bg2"/>
          </a:solidFill>
          <a:latin typeface="Arial" charset="0"/>
          <a:ea typeface="ＭＳ Ｐゴシック" charset="0"/>
        </a:defRPr>
      </a:lvl3pPr>
      <a:lvl4pPr algn="l" rtl="0" fontAlgn="base">
        <a:spcBef>
          <a:spcPct val="0"/>
        </a:spcBef>
        <a:spcAft>
          <a:spcPct val="0"/>
        </a:spcAft>
        <a:defRPr sz="3200" b="1">
          <a:solidFill>
            <a:schemeClr val="bg2"/>
          </a:solidFill>
          <a:latin typeface="Arial" charset="0"/>
          <a:ea typeface="ＭＳ Ｐゴシック" charset="0"/>
        </a:defRPr>
      </a:lvl4pPr>
      <a:lvl5pPr algn="l" rtl="0" fontAlgn="base">
        <a:spcBef>
          <a:spcPct val="0"/>
        </a:spcBef>
        <a:spcAft>
          <a:spcPct val="0"/>
        </a:spcAft>
        <a:defRPr sz="3200" b="1">
          <a:solidFill>
            <a:schemeClr val="bg2"/>
          </a:solidFill>
          <a:latin typeface="Arial" charset="0"/>
          <a:ea typeface="ＭＳ Ｐゴシック" charset="0"/>
        </a:defRPr>
      </a:lvl5pPr>
      <a:lvl6pPr marL="457200" algn="l" rtl="0" fontAlgn="base">
        <a:spcBef>
          <a:spcPct val="0"/>
        </a:spcBef>
        <a:spcAft>
          <a:spcPct val="0"/>
        </a:spcAft>
        <a:defRPr sz="3200" b="1">
          <a:solidFill>
            <a:schemeClr val="bg2"/>
          </a:solidFill>
          <a:latin typeface="Arial" charset="0"/>
          <a:ea typeface="ＭＳ Ｐゴシック" charset="0"/>
        </a:defRPr>
      </a:lvl6pPr>
      <a:lvl7pPr marL="914400" algn="l" rtl="0" fontAlgn="base">
        <a:spcBef>
          <a:spcPct val="0"/>
        </a:spcBef>
        <a:spcAft>
          <a:spcPct val="0"/>
        </a:spcAft>
        <a:defRPr sz="3200" b="1">
          <a:solidFill>
            <a:schemeClr val="bg2"/>
          </a:solidFill>
          <a:latin typeface="Arial" charset="0"/>
          <a:ea typeface="ＭＳ Ｐゴシック" charset="0"/>
        </a:defRPr>
      </a:lvl7pPr>
      <a:lvl8pPr marL="1371600" algn="l" rtl="0" fontAlgn="base">
        <a:spcBef>
          <a:spcPct val="0"/>
        </a:spcBef>
        <a:spcAft>
          <a:spcPct val="0"/>
        </a:spcAft>
        <a:defRPr sz="3200" b="1">
          <a:solidFill>
            <a:schemeClr val="bg2"/>
          </a:solidFill>
          <a:latin typeface="Arial" charset="0"/>
          <a:ea typeface="ＭＳ Ｐゴシック" charset="0"/>
        </a:defRPr>
      </a:lvl8pPr>
      <a:lvl9pPr marL="1828800" algn="l" rtl="0" fontAlgn="base">
        <a:spcBef>
          <a:spcPct val="0"/>
        </a:spcBef>
        <a:spcAft>
          <a:spcPct val="0"/>
        </a:spcAft>
        <a:defRPr sz="3200" b="1">
          <a:solidFill>
            <a:schemeClr val="bg2"/>
          </a:solidFill>
          <a:latin typeface="Arial" charset="0"/>
          <a:ea typeface="ＭＳ Ｐゴシック" charset="0"/>
        </a:defRPr>
      </a:lvl9pPr>
    </p:titleStyle>
    <p:bodyStyle>
      <a:lvl1pPr marL="342900" indent="-342900" algn="l" rtl="0" fontAlgn="base">
        <a:spcBef>
          <a:spcPct val="20000"/>
        </a:spcBef>
        <a:spcAft>
          <a:spcPct val="0"/>
        </a:spcAft>
        <a:buClr>
          <a:schemeClr val="bg2"/>
        </a:buClr>
        <a:buChar char="•"/>
        <a:defRPr sz="2400" b="1">
          <a:solidFill>
            <a:schemeClr val="bg2"/>
          </a:solidFill>
          <a:latin typeface="+mn-lt"/>
          <a:ea typeface="+mn-ea"/>
          <a:cs typeface="+mn-cs"/>
        </a:defRPr>
      </a:lvl1pPr>
      <a:lvl2pPr marL="742950" indent="-285750" algn="l" rtl="0" fontAlgn="base">
        <a:spcBef>
          <a:spcPct val="20000"/>
        </a:spcBef>
        <a:spcAft>
          <a:spcPct val="0"/>
        </a:spcAft>
        <a:buChar char="•"/>
        <a:defRPr sz="2000">
          <a:solidFill>
            <a:schemeClr val="bg2"/>
          </a:solidFill>
          <a:latin typeface="+mn-lt"/>
          <a:ea typeface="+mn-ea"/>
        </a:defRPr>
      </a:lvl2pPr>
      <a:lvl3pPr marL="1143000" indent="-228600" algn="l" rtl="0" fontAlgn="base">
        <a:spcBef>
          <a:spcPct val="20000"/>
        </a:spcBef>
        <a:spcAft>
          <a:spcPct val="0"/>
        </a:spcAft>
        <a:buChar char="•"/>
        <a:defRPr sz="2000">
          <a:solidFill>
            <a:schemeClr val="bg2"/>
          </a:solidFill>
          <a:latin typeface="+mn-lt"/>
          <a:ea typeface="+mn-ea"/>
        </a:defRPr>
      </a:lvl3pPr>
      <a:lvl4pPr marL="1600200" indent="-228600" algn="l" rtl="0" fontAlgn="base">
        <a:spcBef>
          <a:spcPct val="20000"/>
        </a:spcBef>
        <a:spcAft>
          <a:spcPct val="0"/>
        </a:spcAft>
        <a:buChar char="•"/>
        <a:defRPr>
          <a:solidFill>
            <a:schemeClr val="bg2"/>
          </a:solidFill>
          <a:latin typeface="+mn-lt"/>
          <a:ea typeface="+mn-ea"/>
        </a:defRPr>
      </a:lvl4pPr>
      <a:lvl5pPr marL="2057400" indent="-228600" algn="l" rtl="0" fontAlgn="base">
        <a:spcBef>
          <a:spcPct val="20000"/>
        </a:spcBef>
        <a:spcAft>
          <a:spcPct val="0"/>
        </a:spcAft>
        <a:buChar char="•"/>
        <a:defRPr sz="1600">
          <a:solidFill>
            <a:schemeClr val="bg2"/>
          </a:solidFill>
          <a:latin typeface="+mn-lt"/>
          <a:ea typeface="+mn-ea"/>
        </a:defRPr>
      </a:lvl5pPr>
      <a:lvl6pPr marL="2514600" indent="-228600" algn="l" rtl="0" fontAlgn="base">
        <a:spcBef>
          <a:spcPct val="20000"/>
        </a:spcBef>
        <a:spcAft>
          <a:spcPct val="0"/>
        </a:spcAft>
        <a:buChar char="•"/>
        <a:defRPr sz="1600">
          <a:solidFill>
            <a:schemeClr val="bg2"/>
          </a:solidFill>
          <a:latin typeface="+mn-lt"/>
          <a:ea typeface="+mn-ea"/>
        </a:defRPr>
      </a:lvl6pPr>
      <a:lvl7pPr marL="2971800" indent="-228600" algn="l" rtl="0" fontAlgn="base">
        <a:spcBef>
          <a:spcPct val="20000"/>
        </a:spcBef>
        <a:spcAft>
          <a:spcPct val="0"/>
        </a:spcAft>
        <a:buChar char="•"/>
        <a:defRPr sz="1600">
          <a:solidFill>
            <a:schemeClr val="bg2"/>
          </a:solidFill>
          <a:latin typeface="+mn-lt"/>
          <a:ea typeface="+mn-ea"/>
        </a:defRPr>
      </a:lvl7pPr>
      <a:lvl8pPr marL="3429000" indent="-228600" algn="l" rtl="0" fontAlgn="base">
        <a:spcBef>
          <a:spcPct val="20000"/>
        </a:spcBef>
        <a:spcAft>
          <a:spcPct val="0"/>
        </a:spcAft>
        <a:buChar char="•"/>
        <a:defRPr sz="1600">
          <a:solidFill>
            <a:schemeClr val="bg2"/>
          </a:solidFill>
          <a:latin typeface="+mn-lt"/>
          <a:ea typeface="+mn-ea"/>
        </a:defRPr>
      </a:lvl8pPr>
      <a:lvl9pPr marL="3886200" indent="-228600" algn="l" rtl="0" fontAlgn="base">
        <a:spcBef>
          <a:spcPct val="20000"/>
        </a:spcBef>
        <a:spcAft>
          <a:spcPct val="0"/>
        </a:spcAft>
        <a:buChar char="•"/>
        <a:defRPr sz="1600">
          <a:solidFill>
            <a:schemeClr val="bg2"/>
          </a:solidFill>
          <a:latin typeface="+mn-lt"/>
          <a:ea typeface="+mn-ea"/>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 Id="rId3" Type="http://schemas.openxmlformats.org/officeDocument/2006/relationships/image" Target="../media/image6.png"/></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5.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8.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9.xml"/><Relationship Id="rId3" Type="http://schemas.openxmlformats.org/officeDocument/2006/relationships/image" Target="../media/image12.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 Id="rId3" Type="http://schemas.openxmlformats.org/officeDocument/2006/relationships/image" Target="../media/image7.png"/></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0.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 Id="rId3" Type="http://schemas.openxmlformats.org/officeDocument/2006/relationships/image" Target="../media/image8.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 Id="rId3" Type="http://schemas.openxmlformats.org/officeDocument/2006/relationships/image" Target="../media/image9.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 Id="rId3" Type="http://schemas.openxmlformats.org/officeDocument/2006/relationships/image" Target="../media/image10.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 Id="rId3" Type="http://schemas.openxmlformats.org/officeDocument/2006/relationships/image" Target="../media/image11.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2"/>
          <p:cNvSpPr>
            <a:spLocks noGrp="1" noChangeArrowheads="1"/>
          </p:cNvSpPr>
          <p:nvPr>
            <p:ph type="ctrTitle"/>
          </p:nvPr>
        </p:nvSpPr>
        <p:spPr>
          <a:xfrm>
            <a:off x="3124200" y="1905000"/>
            <a:ext cx="2971800" cy="685800"/>
          </a:xfrm>
        </p:spPr>
        <p:txBody>
          <a:bodyPr/>
          <a:lstStyle/>
          <a:p>
            <a:pPr algn="l"/>
            <a:r>
              <a:rPr lang="en-US" sz="2800" b="0" dirty="0">
                <a:latin typeface="Times New Roman"/>
                <a:cs typeface="Times New Roman"/>
              </a:rPr>
              <a:t>                                 </a:t>
            </a:r>
            <a:br>
              <a:rPr lang="en-US" sz="2800" b="0" dirty="0">
                <a:latin typeface="Times New Roman"/>
                <a:cs typeface="Times New Roman"/>
              </a:rPr>
            </a:br>
            <a:r>
              <a:rPr lang="en-US" sz="2800" b="0" dirty="0">
                <a:latin typeface="Times New Roman"/>
                <a:cs typeface="Times New Roman"/>
              </a:rPr>
              <a:t/>
            </a:r>
            <a:br>
              <a:rPr lang="en-US" sz="2800" b="0" dirty="0">
                <a:latin typeface="Times New Roman"/>
                <a:cs typeface="Times New Roman"/>
              </a:rPr>
            </a:br>
            <a:endParaRPr lang="en-US" sz="2400" b="0" dirty="0">
              <a:latin typeface="Times New Roman"/>
              <a:cs typeface="Times New Roman"/>
            </a:endParaRPr>
          </a:p>
        </p:txBody>
      </p:sp>
      <p:sp>
        <p:nvSpPr>
          <p:cNvPr id="71684" name="Text Box 4"/>
          <p:cNvSpPr txBox="1">
            <a:spLocks noChangeArrowheads="1"/>
          </p:cNvSpPr>
          <p:nvPr/>
        </p:nvSpPr>
        <p:spPr bwMode="auto">
          <a:xfrm>
            <a:off x="-152400" y="1828800"/>
            <a:ext cx="9144000" cy="544764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lvl="1" eaLnBrk="0" hangingPunct="0">
              <a:spcBef>
                <a:spcPct val="0"/>
              </a:spcBef>
              <a:buFontTx/>
              <a:buNone/>
            </a:pPr>
            <a:r>
              <a:rPr lang="en-US" sz="3600" dirty="0" smtClean="0"/>
              <a:t>Risk Factors and Characteristics of Men Who Have Sex With Men Who Use the Internet to Meet Sexual Partners</a:t>
            </a:r>
          </a:p>
          <a:p>
            <a:pPr lvl="1" eaLnBrk="0" hangingPunct="0">
              <a:spcBef>
                <a:spcPct val="0"/>
              </a:spcBef>
              <a:buFontTx/>
              <a:buNone/>
            </a:pPr>
            <a:endParaRPr lang="en-US" dirty="0" smtClean="0"/>
          </a:p>
          <a:p>
            <a:pPr>
              <a:buFontTx/>
              <a:buNone/>
            </a:pPr>
            <a:r>
              <a:rPr lang="en-US" sz="2800" dirty="0" smtClean="0"/>
              <a:t>Christopher W. Blackwell, Ph.D., ARNP, ANP-BC, CNE</a:t>
            </a:r>
          </a:p>
          <a:p>
            <a:pPr>
              <a:buFontTx/>
              <a:buNone/>
            </a:pPr>
            <a:r>
              <a:rPr lang="en-US" i="1" dirty="0" smtClean="0"/>
              <a:t>Associate Professor and Coordinator of Nurse Practitioner Programs</a:t>
            </a:r>
            <a:r>
              <a:rPr lang="en-US" dirty="0" smtClean="0"/>
              <a:t> </a:t>
            </a:r>
            <a:r>
              <a:rPr lang="en-US" sz="2800" dirty="0" smtClean="0"/>
              <a:t>College of Nursing</a:t>
            </a:r>
          </a:p>
          <a:p>
            <a:pPr>
              <a:buFontTx/>
              <a:buNone/>
            </a:pPr>
            <a:r>
              <a:rPr lang="en-US" sz="2800" dirty="0" smtClean="0"/>
              <a:t>University of Central Florida</a:t>
            </a:r>
          </a:p>
          <a:p>
            <a:pPr>
              <a:buFontTx/>
              <a:buNone/>
            </a:pPr>
            <a:r>
              <a:rPr lang="en-US" sz="2800" dirty="0" smtClean="0"/>
              <a:t>Orlando, Florida</a:t>
            </a:r>
          </a:p>
          <a:p>
            <a:pPr>
              <a:buFontTx/>
              <a:buNone/>
            </a:pPr>
            <a:r>
              <a:rPr lang="en-US" i="1" dirty="0" smtClean="0"/>
              <a:t>Sexual Science 2.0: Technological Innovations in Sexuality Research</a:t>
            </a:r>
          </a:p>
          <a:p>
            <a:pPr>
              <a:buFontTx/>
              <a:buNone/>
            </a:pPr>
            <a:endParaRPr lang="en-US" dirty="0"/>
          </a:p>
        </p:txBody>
      </p:sp>
    </p:spTree>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6658" name="Rectangle 2"/>
          <p:cNvSpPr>
            <a:spLocks noGrp="1" noChangeArrowheads="1"/>
          </p:cNvSpPr>
          <p:nvPr>
            <p:ph type="title"/>
          </p:nvPr>
        </p:nvSpPr>
        <p:spPr>
          <a:xfrm>
            <a:off x="685800" y="-152400"/>
            <a:ext cx="7772400" cy="1143000"/>
          </a:xfrm>
        </p:spPr>
        <p:txBody>
          <a:bodyPr/>
          <a:lstStyle/>
          <a:p>
            <a:r>
              <a:rPr lang="en-US" b="0" dirty="0">
                <a:latin typeface="Times New Roman"/>
                <a:cs typeface="Times New Roman"/>
              </a:rPr>
              <a:t>Introduction</a:t>
            </a:r>
          </a:p>
        </p:txBody>
      </p:sp>
      <p:sp>
        <p:nvSpPr>
          <p:cNvPr id="326659" name="Rectangle 3"/>
          <p:cNvSpPr>
            <a:spLocks noGrp="1" noChangeArrowheads="1"/>
          </p:cNvSpPr>
          <p:nvPr>
            <p:ph type="body" idx="1"/>
          </p:nvPr>
        </p:nvSpPr>
        <p:spPr>
          <a:xfrm>
            <a:off x="228600" y="1371600"/>
            <a:ext cx="8686800" cy="5181600"/>
          </a:xfrm>
        </p:spPr>
        <p:txBody>
          <a:bodyPr/>
          <a:lstStyle/>
          <a:p>
            <a:pPr>
              <a:lnSpc>
                <a:spcPct val="80000"/>
              </a:lnSpc>
            </a:pPr>
            <a:r>
              <a:rPr lang="en-US" sz="2800" b="0" dirty="0">
                <a:latin typeface="Times New Roman"/>
                <a:cs typeface="Times New Roman"/>
              </a:rPr>
              <a:t>Only 10% of heterosexual men use the Internet to find sexual partners. </a:t>
            </a:r>
          </a:p>
          <a:p>
            <a:pPr>
              <a:lnSpc>
                <a:spcPct val="80000"/>
              </a:lnSpc>
            </a:pPr>
            <a:r>
              <a:rPr lang="en-US" sz="2800" b="0" dirty="0">
                <a:latin typeface="Times New Roman"/>
                <a:cs typeface="Times New Roman"/>
              </a:rPr>
              <a:t>This is in sharp contrast to the 43% of MSM who report doing so (Bolding, Davis, Hart, </a:t>
            </a:r>
            <a:r>
              <a:rPr lang="en-US" sz="2800" b="0" dirty="0" err="1">
                <a:latin typeface="Times New Roman"/>
                <a:cs typeface="Times New Roman"/>
              </a:rPr>
              <a:t>Sherr</a:t>
            </a:r>
            <a:r>
              <a:rPr lang="en-US" sz="2800" b="0" dirty="0">
                <a:latin typeface="Times New Roman"/>
                <a:cs typeface="Times New Roman"/>
              </a:rPr>
              <a:t>, and </a:t>
            </a:r>
            <a:r>
              <a:rPr lang="en-US" sz="2800" b="0" dirty="0" err="1">
                <a:latin typeface="Times New Roman"/>
                <a:cs typeface="Times New Roman"/>
              </a:rPr>
              <a:t>Elford</a:t>
            </a:r>
            <a:r>
              <a:rPr lang="en-US" sz="2800" b="0" dirty="0">
                <a:latin typeface="Times New Roman"/>
                <a:cs typeface="Times New Roman"/>
              </a:rPr>
              <a:t>, 2006). </a:t>
            </a:r>
          </a:p>
          <a:p>
            <a:pPr>
              <a:lnSpc>
                <a:spcPct val="80000"/>
              </a:lnSpc>
            </a:pPr>
            <a:r>
              <a:rPr lang="en-US" sz="2800" b="0" dirty="0">
                <a:latin typeface="Times New Roman"/>
                <a:cs typeface="Times New Roman"/>
              </a:rPr>
              <a:t>MSM who use the Internet to initiate sexual relationships are more likely to engage in unsafe sexual practices (</a:t>
            </a:r>
            <a:r>
              <a:rPr lang="en-US" sz="2800" b="0" dirty="0" err="1">
                <a:latin typeface="Times New Roman"/>
                <a:cs typeface="Times New Roman"/>
              </a:rPr>
              <a:t>Benotsch</a:t>
            </a:r>
            <a:r>
              <a:rPr lang="en-US" sz="2800" b="0" dirty="0">
                <a:latin typeface="Times New Roman"/>
                <a:cs typeface="Times New Roman"/>
              </a:rPr>
              <a:t>, </a:t>
            </a:r>
            <a:r>
              <a:rPr lang="en-US" sz="2800" b="0" dirty="0" err="1">
                <a:latin typeface="Times New Roman"/>
                <a:cs typeface="Times New Roman"/>
              </a:rPr>
              <a:t>Kalichman</a:t>
            </a:r>
            <a:r>
              <a:rPr lang="en-US" sz="2800" b="0" dirty="0">
                <a:latin typeface="Times New Roman"/>
                <a:cs typeface="Times New Roman"/>
              </a:rPr>
              <a:t>, &amp; Cage, 2002; Hospers, </a:t>
            </a:r>
            <a:r>
              <a:rPr lang="en-US" sz="2800" b="0" dirty="0" err="1">
                <a:latin typeface="Times New Roman"/>
                <a:cs typeface="Times New Roman"/>
              </a:rPr>
              <a:t>Harterink</a:t>
            </a:r>
            <a:r>
              <a:rPr lang="en-US" sz="2800" b="0" dirty="0">
                <a:latin typeface="Times New Roman"/>
                <a:cs typeface="Times New Roman"/>
              </a:rPr>
              <a:t>, van den </a:t>
            </a:r>
            <a:r>
              <a:rPr lang="en-US" sz="2800" b="0" dirty="0" err="1">
                <a:latin typeface="Times New Roman"/>
                <a:cs typeface="Times New Roman"/>
              </a:rPr>
              <a:t>Hoek</a:t>
            </a:r>
            <a:r>
              <a:rPr lang="en-US" sz="2800" b="0" dirty="0">
                <a:latin typeface="Times New Roman"/>
                <a:cs typeface="Times New Roman"/>
              </a:rPr>
              <a:t>, &amp; </a:t>
            </a:r>
            <a:r>
              <a:rPr lang="en-US" sz="2800" b="0" dirty="0" err="1">
                <a:latin typeface="Times New Roman"/>
                <a:cs typeface="Times New Roman"/>
              </a:rPr>
              <a:t>Veenstra</a:t>
            </a:r>
            <a:r>
              <a:rPr lang="en-US" sz="2800" b="0" dirty="0">
                <a:latin typeface="Times New Roman"/>
                <a:cs typeface="Times New Roman"/>
              </a:rPr>
              <a:t>, 2002; </a:t>
            </a:r>
            <a:r>
              <a:rPr lang="en-US" sz="2800" b="0" dirty="0" err="1">
                <a:latin typeface="Times New Roman"/>
                <a:cs typeface="Times New Roman"/>
              </a:rPr>
              <a:t>Liau</a:t>
            </a:r>
            <a:r>
              <a:rPr lang="en-US" sz="2800" b="0" dirty="0">
                <a:latin typeface="Times New Roman"/>
                <a:cs typeface="Times New Roman"/>
              </a:rPr>
              <a:t>, et. al, 2006). </a:t>
            </a:r>
          </a:p>
          <a:p>
            <a:pPr>
              <a:lnSpc>
                <a:spcPct val="80000"/>
              </a:lnSpc>
            </a:pPr>
            <a:r>
              <a:rPr lang="en-US" sz="2800" b="0" dirty="0">
                <a:latin typeface="Times New Roman"/>
                <a:cs typeface="Times New Roman"/>
              </a:rPr>
              <a:t>In a study conducted by Hospers, et. al. (2006), 30% of the MSM who engaged in sexual activity with other MSM met through the Internet reported inconsistent safer sexual behaviors.  </a:t>
            </a:r>
          </a:p>
        </p:txBody>
      </p:sp>
    </p:spTree>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8706" name="Rectangle 2"/>
          <p:cNvSpPr>
            <a:spLocks noGrp="1" noChangeArrowheads="1"/>
          </p:cNvSpPr>
          <p:nvPr>
            <p:ph type="title"/>
          </p:nvPr>
        </p:nvSpPr>
        <p:spPr>
          <a:xfrm>
            <a:off x="762000" y="0"/>
            <a:ext cx="7772400" cy="1143000"/>
          </a:xfrm>
        </p:spPr>
        <p:txBody>
          <a:bodyPr/>
          <a:lstStyle/>
          <a:p>
            <a:r>
              <a:rPr lang="en-US" b="0" dirty="0">
                <a:latin typeface="Times New Roman"/>
                <a:cs typeface="Times New Roman"/>
              </a:rPr>
              <a:t>Introduction</a:t>
            </a:r>
          </a:p>
        </p:txBody>
      </p:sp>
      <p:sp>
        <p:nvSpPr>
          <p:cNvPr id="328707" name="Rectangle 3"/>
          <p:cNvSpPr>
            <a:spLocks noGrp="1" noChangeArrowheads="1"/>
          </p:cNvSpPr>
          <p:nvPr>
            <p:ph type="body" idx="1"/>
          </p:nvPr>
        </p:nvSpPr>
        <p:spPr>
          <a:xfrm>
            <a:off x="533400" y="1295400"/>
            <a:ext cx="7772400" cy="5029200"/>
          </a:xfrm>
        </p:spPr>
        <p:txBody>
          <a:bodyPr/>
          <a:lstStyle/>
          <a:p>
            <a:pPr>
              <a:lnSpc>
                <a:spcPct val="80000"/>
              </a:lnSpc>
            </a:pPr>
            <a:r>
              <a:rPr lang="en-US" sz="2800" b="0" dirty="0">
                <a:latin typeface="Times New Roman"/>
                <a:cs typeface="Times New Roman"/>
              </a:rPr>
              <a:t>Another study showed 43% of MSM who engaged in BB sex with men they met over the Internet did so without knowledge of that individual</a:t>
            </a:r>
            <a:r>
              <a:rPr lang="ja-JP" altLang="en-US" sz="2800" b="0" dirty="0">
                <a:latin typeface="Times New Roman"/>
                <a:cs typeface="Times New Roman"/>
              </a:rPr>
              <a:t>’</a:t>
            </a:r>
            <a:r>
              <a:rPr lang="en-US" sz="2800" b="0" dirty="0">
                <a:latin typeface="Times New Roman"/>
                <a:cs typeface="Times New Roman"/>
              </a:rPr>
              <a:t>s HIV </a:t>
            </a:r>
            <a:r>
              <a:rPr lang="en-US" sz="2800" b="0" dirty="0" err="1">
                <a:latin typeface="Times New Roman"/>
                <a:cs typeface="Times New Roman"/>
              </a:rPr>
              <a:t>serostatus</a:t>
            </a:r>
            <a:r>
              <a:rPr lang="en-US" sz="2800" b="0" dirty="0">
                <a:latin typeface="Times New Roman"/>
                <a:cs typeface="Times New Roman"/>
              </a:rPr>
              <a:t> (</a:t>
            </a:r>
            <a:r>
              <a:rPr lang="en-US" sz="2800" b="0" dirty="0" err="1">
                <a:latin typeface="Times New Roman"/>
                <a:cs typeface="Times New Roman"/>
              </a:rPr>
              <a:t>Halkitis</a:t>
            </a:r>
            <a:r>
              <a:rPr lang="en-US" sz="2800" b="0" dirty="0">
                <a:latin typeface="Times New Roman"/>
                <a:cs typeface="Times New Roman"/>
              </a:rPr>
              <a:t> &amp; Parsons, 2003). </a:t>
            </a:r>
          </a:p>
          <a:p>
            <a:pPr>
              <a:lnSpc>
                <a:spcPct val="80000"/>
              </a:lnSpc>
            </a:pPr>
            <a:r>
              <a:rPr lang="en-US" sz="2800" b="0" dirty="0">
                <a:latin typeface="Times New Roman"/>
                <a:cs typeface="Times New Roman"/>
              </a:rPr>
              <a:t>While data do not support the widespread intentional transmission of HIV among HIV-positive individuals to HIV-negative partners (Tewksbury, 2003), findings from the few studies assessing the risks among MSM using the Internet to initiate sexual activity highlight the need for critical inquiries which examine specific sexual behaviors and the possible role these behaviors can play in the transmission of STIs, especially HIV.</a:t>
            </a:r>
          </a:p>
        </p:txBody>
      </p:sp>
    </p:spTree>
  </p:cSld>
  <p:clrMapOvr>
    <a:masterClrMapping/>
  </p:clrMapOvr>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0754" name="Rectangle 2"/>
          <p:cNvSpPr>
            <a:spLocks noGrp="1" noChangeArrowheads="1"/>
          </p:cNvSpPr>
          <p:nvPr>
            <p:ph type="title"/>
          </p:nvPr>
        </p:nvSpPr>
        <p:spPr>
          <a:xfrm>
            <a:off x="685800" y="0"/>
            <a:ext cx="7772400" cy="1143000"/>
          </a:xfrm>
        </p:spPr>
        <p:txBody>
          <a:bodyPr/>
          <a:lstStyle/>
          <a:p>
            <a:r>
              <a:rPr lang="en-US" b="0" dirty="0">
                <a:latin typeface="Times New Roman"/>
                <a:cs typeface="Times New Roman"/>
              </a:rPr>
              <a:t>Methods</a:t>
            </a:r>
          </a:p>
        </p:txBody>
      </p:sp>
      <p:sp>
        <p:nvSpPr>
          <p:cNvPr id="330755" name="Rectangle 3"/>
          <p:cNvSpPr>
            <a:spLocks noGrp="1" noChangeArrowheads="1"/>
          </p:cNvSpPr>
          <p:nvPr>
            <p:ph type="body" idx="1"/>
          </p:nvPr>
        </p:nvSpPr>
        <p:spPr>
          <a:xfrm>
            <a:off x="457200" y="1371600"/>
            <a:ext cx="8153400" cy="4953000"/>
          </a:xfrm>
        </p:spPr>
        <p:txBody>
          <a:bodyPr/>
          <a:lstStyle/>
          <a:p>
            <a:pPr>
              <a:lnSpc>
                <a:spcPct val="90000"/>
              </a:lnSpc>
            </a:pPr>
            <a:r>
              <a:rPr lang="en-US" b="0" i="1" dirty="0">
                <a:latin typeface="Times New Roman"/>
                <a:cs typeface="Times New Roman"/>
              </a:rPr>
              <a:t>Purpose of Study</a:t>
            </a:r>
            <a:endParaRPr lang="en-US" b="0" dirty="0">
              <a:latin typeface="Times New Roman"/>
              <a:cs typeface="Times New Roman"/>
            </a:endParaRPr>
          </a:p>
          <a:p>
            <a:pPr lvl="1">
              <a:lnSpc>
                <a:spcPct val="90000"/>
              </a:lnSpc>
            </a:pPr>
            <a:r>
              <a:rPr lang="en-US" sz="2800" b="0" dirty="0">
                <a:latin typeface="Times New Roman"/>
                <a:cs typeface="Times New Roman"/>
              </a:rPr>
              <a:t>The purpose of this study was to determine if an association exists between a request for BB sex and self-reported HIV </a:t>
            </a:r>
            <a:r>
              <a:rPr lang="en-US" sz="2800" b="0" dirty="0" err="1">
                <a:latin typeface="Times New Roman"/>
                <a:cs typeface="Times New Roman"/>
              </a:rPr>
              <a:t>serostatus</a:t>
            </a:r>
            <a:r>
              <a:rPr lang="en-US" sz="2800" b="0" dirty="0">
                <a:latin typeface="Times New Roman"/>
                <a:cs typeface="Times New Roman"/>
              </a:rPr>
              <a:t> among MSM using a popular Internet sexual networking site. </a:t>
            </a:r>
          </a:p>
          <a:p>
            <a:pPr lvl="1">
              <a:lnSpc>
                <a:spcPct val="90000"/>
              </a:lnSpc>
            </a:pPr>
            <a:r>
              <a:rPr lang="en-US" sz="2800" b="0" dirty="0">
                <a:latin typeface="Times New Roman"/>
                <a:cs typeface="Times New Roman"/>
              </a:rPr>
              <a:t>Specifically, the association between requests for BB sex was assessed in-relation to each of three individual profile response classifications: </a:t>
            </a:r>
          </a:p>
          <a:p>
            <a:pPr marL="914400" lvl="2" indent="0">
              <a:lnSpc>
                <a:spcPct val="90000"/>
              </a:lnSpc>
              <a:buNone/>
            </a:pPr>
            <a:r>
              <a:rPr lang="en-US" sz="2800" b="0" dirty="0">
                <a:latin typeface="Times New Roman"/>
                <a:cs typeface="Times New Roman"/>
              </a:rPr>
              <a:t>1) HIV- negative </a:t>
            </a:r>
            <a:r>
              <a:rPr lang="en-US" sz="2800" b="0" dirty="0" err="1">
                <a:latin typeface="Times New Roman"/>
                <a:cs typeface="Times New Roman"/>
              </a:rPr>
              <a:t>serostatus</a:t>
            </a:r>
            <a:r>
              <a:rPr lang="en-US" sz="2800" b="0" dirty="0">
                <a:latin typeface="Times New Roman"/>
                <a:cs typeface="Times New Roman"/>
              </a:rPr>
              <a:t> </a:t>
            </a:r>
          </a:p>
          <a:p>
            <a:pPr marL="914400" lvl="2" indent="0">
              <a:lnSpc>
                <a:spcPct val="90000"/>
              </a:lnSpc>
              <a:buNone/>
            </a:pPr>
            <a:r>
              <a:rPr lang="en-US" sz="2800" b="0" dirty="0">
                <a:latin typeface="Times New Roman"/>
                <a:cs typeface="Times New Roman"/>
              </a:rPr>
              <a:t>2) HIV-positive </a:t>
            </a:r>
            <a:r>
              <a:rPr lang="en-US" sz="2800" b="0" dirty="0" err="1">
                <a:latin typeface="Times New Roman"/>
                <a:cs typeface="Times New Roman"/>
              </a:rPr>
              <a:t>serostatus</a:t>
            </a:r>
            <a:endParaRPr lang="en-US" sz="2800" b="0" dirty="0">
              <a:latin typeface="Times New Roman"/>
              <a:cs typeface="Times New Roman"/>
            </a:endParaRPr>
          </a:p>
          <a:p>
            <a:pPr marL="914400" lvl="2" indent="0">
              <a:lnSpc>
                <a:spcPct val="90000"/>
              </a:lnSpc>
              <a:buNone/>
            </a:pPr>
            <a:r>
              <a:rPr lang="en-US" sz="2800" b="0" dirty="0">
                <a:latin typeface="Times New Roman"/>
                <a:cs typeface="Times New Roman"/>
              </a:rPr>
              <a:t>3) unknown/ non-disclosed HIV </a:t>
            </a:r>
            <a:r>
              <a:rPr lang="en-US" sz="2800" b="0" dirty="0" err="1">
                <a:latin typeface="Times New Roman"/>
                <a:cs typeface="Times New Roman"/>
              </a:rPr>
              <a:t>serostatus</a:t>
            </a:r>
            <a:r>
              <a:rPr lang="en-US" sz="2800" b="0" dirty="0">
                <a:latin typeface="Times New Roman"/>
                <a:cs typeface="Times New Roman"/>
              </a:rPr>
              <a:t>. </a:t>
            </a:r>
          </a:p>
        </p:txBody>
      </p:sp>
    </p:spTree>
  </p:cSld>
  <p:clrMapOvr>
    <a:masterClrMapping/>
  </p:clrMapOvr>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2802" name="Rectangle 2"/>
          <p:cNvSpPr>
            <a:spLocks noGrp="1" noChangeArrowheads="1"/>
          </p:cNvSpPr>
          <p:nvPr>
            <p:ph type="title"/>
          </p:nvPr>
        </p:nvSpPr>
        <p:spPr>
          <a:xfrm>
            <a:off x="685800" y="0"/>
            <a:ext cx="7772400" cy="1143000"/>
          </a:xfrm>
        </p:spPr>
        <p:txBody>
          <a:bodyPr/>
          <a:lstStyle/>
          <a:p>
            <a:r>
              <a:rPr lang="en-US" b="0" dirty="0">
                <a:latin typeface="Times New Roman"/>
                <a:cs typeface="Times New Roman"/>
              </a:rPr>
              <a:t>Methods</a:t>
            </a:r>
          </a:p>
        </p:txBody>
      </p:sp>
      <p:sp>
        <p:nvSpPr>
          <p:cNvPr id="332803" name="Rectangle 3"/>
          <p:cNvSpPr>
            <a:spLocks noGrp="1" noChangeArrowheads="1"/>
          </p:cNvSpPr>
          <p:nvPr>
            <p:ph type="body" idx="1"/>
          </p:nvPr>
        </p:nvSpPr>
        <p:spPr>
          <a:xfrm>
            <a:off x="381000" y="1447800"/>
            <a:ext cx="8229600" cy="4953000"/>
          </a:xfrm>
        </p:spPr>
        <p:txBody>
          <a:bodyPr/>
          <a:lstStyle/>
          <a:p>
            <a:pPr>
              <a:lnSpc>
                <a:spcPct val="80000"/>
              </a:lnSpc>
            </a:pPr>
            <a:r>
              <a:rPr lang="en-US" sz="1800" b="0" i="1" dirty="0">
                <a:latin typeface="Times New Roman"/>
                <a:cs typeface="Times New Roman"/>
              </a:rPr>
              <a:t>Methods, Sample, and Protection of Human Subjects:</a:t>
            </a:r>
            <a:endParaRPr lang="en-US" sz="1800" b="0" dirty="0">
              <a:latin typeface="Times New Roman"/>
              <a:cs typeface="Times New Roman"/>
            </a:endParaRPr>
          </a:p>
          <a:p>
            <a:pPr lvl="1">
              <a:lnSpc>
                <a:spcPct val="80000"/>
              </a:lnSpc>
            </a:pPr>
            <a:r>
              <a:rPr lang="en-US" b="0" dirty="0">
                <a:latin typeface="Times New Roman"/>
                <a:cs typeface="Times New Roman"/>
              </a:rPr>
              <a:t>The study was approved by the Institutional Review Board of the University of Central Florida. No personal identifying information was collected and at no time did interaction occur with the individuals using the site.  All subjects were coded with a unique identifier. </a:t>
            </a:r>
          </a:p>
          <a:p>
            <a:pPr lvl="1">
              <a:lnSpc>
                <a:spcPct val="80000"/>
              </a:lnSpc>
            </a:pPr>
            <a:r>
              <a:rPr lang="en-US" b="0" dirty="0">
                <a:latin typeface="Times New Roman"/>
                <a:cs typeface="Times New Roman"/>
              </a:rPr>
              <a:t>Sampling for this study occurred over a period of approximately 30 days. Subjects were from seven geographical locations in Florida who accessed a popular Internet sexual networking site.  </a:t>
            </a:r>
          </a:p>
          <a:p>
            <a:pPr lvl="1">
              <a:lnSpc>
                <a:spcPct val="80000"/>
              </a:lnSpc>
            </a:pPr>
            <a:r>
              <a:rPr lang="en-US" b="0" dirty="0">
                <a:latin typeface="Times New Roman"/>
                <a:cs typeface="Times New Roman"/>
              </a:rPr>
              <a:t>Each region was sampled until either every profile meeting inclusion criteria was sampled, or a particular region reached a sample size of approximately 100. </a:t>
            </a:r>
          </a:p>
          <a:p>
            <a:pPr lvl="1">
              <a:lnSpc>
                <a:spcPct val="80000"/>
              </a:lnSpc>
            </a:pPr>
            <a:r>
              <a:rPr lang="en-US" b="0" dirty="0">
                <a:latin typeface="Times New Roman"/>
                <a:cs typeface="Times New Roman"/>
              </a:rPr>
              <a:t>Only profiles of MSM who were actually on-line during data collection were included; couples seeking sexual relationships were excluded. </a:t>
            </a:r>
          </a:p>
          <a:p>
            <a:pPr lvl="1">
              <a:lnSpc>
                <a:spcPct val="80000"/>
              </a:lnSpc>
            </a:pPr>
            <a:r>
              <a:rPr lang="en-US" b="0" dirty="0">
                <a:latin typeface="Times New Roman"/>
                <a:cs typeface="Times New Roman"/>
              </a:rPr>
              <a:t>Data related to HIV </a:t>
            </a:r>
            <a:r>
              <a:rPr lang="en-US" b="0" dirty="0" err="1">
                <a:latin typeface="Times New Roman"/>
                <a:cs typeface="Times New Roman"/>
              </a:rPr>
              <a:t>serostatus</a:t>
            </a:r>
            <a:r>
              <a:rPr lang="en-US" b="0" dirty="0">
                <a:latin typeface="Times New Roman"/>
                <a:cs typeface="Times New Roman"/>
              </a:rPr>
              <a:t>, requests for BB sex, and requests for safe sex were collected from the user profiles.  </a:t>
            </a:r>
          </a:p>
          <a:p>
            <a:pPr lvl="1">
              <a:lnSpc>
                <a:spcPct val="80000"/>
              </a:lnSpc>
            </a:pPr>
            <a:r>
              <a:rPr lang="en-US" b="0" dirty="0">
                <a:latin typeface="Times New Roman"/>
                <a:cs typeface="Times New Roman"/>
              </a:rPr>
              <a:t>Profile user names were recorded to ensure profiles were not double-sampled due to time elapse between data collection periods. </a:t>
            </a:r>
          </a:p>
        </p:txBody>
      </p:sp>
    </p:spTree>
  </p:cSld>
  <p:clrMapOvr>
    <a:masterClrMapping/>
  </p:clrMapOvr>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4850" name="Rectangle 2"/>
          <p:cNvSpPr>
            <a:spLocks noGrp="1" noChangeArrowheads="1"/>
          </p:cNvSpPr>
          <p:nvPr>
            <p:ph type="title"/>
          </p:nvPr>
        </p:nvSpPr>
        <p:spPr>
          <a:xfrm>
            <a:off x="762000" y="0"/>
            <a:ext cx="7772400" cy="1143000"/>
          </a:xfrm>
        </p:spPr>
        <p:txBody>
          <a:bodyPr/>
          <a:lstStyle/>
          <a:p>
            <a:r>
              <a:rPr lang="en-US" b="0" dirty="0">
                <a:latin typeface="Times New Roman"/>
                <a:cs typeface="Times New Roman"/>
              </a:rPr>
              <a:t>Methods</a:t>
            </a:r>
          </a:p>
        </p:txBody>
      </p:sp>
      <p:sp>
        <p:nvSpPr>
          <p:cNvPr id="334851" name="Rectangle 3"/>
          <p:cNvSpPr>
            <a:spLocks noGrp="1" noChangeArrowheads="1"/>
          </p:cNvSpPr>
          <p:nvPr>
            <p:ph type="body" idx="1"/>
          </p:nvPr>
        </p:nvSpPr>
        <p:spPr>
          <a:xfrm>
            <a:off x="838200" y="1447800"/>
            <a:ext cx="7772400" cy="5181600"/>
          </a:xfrm>
        </p:spPr>
        <p:txBody>
          <a:bodyPr/>
          <a:lstStyle/>
          <a:p>
            <a:r>
              <a:rPr lang="en-US" b="0" i="1" dirty="0">
                <a:latin typeface="Times New Roman"/>
                <a:cs typeface="Times New Roman"/>
              </a:rPr>
              <a:t>Data Analysis:</a:t>
            </a:r>
            <a:endParaRPr lang="en-US" b="0" dirty="0">
              <a:latin typeface="Times New Roman"/>
              <a:cs typeface="Times New Roman"/>
            </a:endParaRPr>
          </a:p>
          <a:p>
            <a:pPr lvl="1"/>
            <a:r>
              <a:rPr lang="en-US" sz="2800" b="0" dirty="0">
                <a:latin typeface="Times New Roman"/>
                <a:cs typeface="Times New Roman"/>
              </a:rPr>
              <a:t>Profile data were coded and input into a database using the Statistical Program for the Social Sciences (SPSS) 16.0</a:t>
            </a:r>
          </a:p>
          <a:p>
            <a:pPr lvl="1"/>
            <a:r>
              <a:rPr lang="en-US" sz="2800" b="0" dirty="0">
                <a:latin typeface="Times New Roman"/>
                <a:cs typeface="Times New Roman"/>
              </a:rPr>
              <a:t>Demographic data were analyzed with descriptive statistics.  </a:t>
            </a:r>
          </a:p>
          <a:p>
            <a:pPr lvl="1"/>
            <a:r>
              <a:rPr lang="en-US" sz="2800" b="0" dirty="0">
                <a:latin typeface="Times New Roman"/>
                <a:cs typeface="Times New Roman"/>
              </a:rPr>
              <a:t>To assess the relationship between requests for safe sex only, bareback sex, and HIV </a:t>
            </a:r>
            <a:r>
              <a:rPr lang="en-US" sz="2800" b="0" dirty="0" err="1">
                <a:latin typeface="Times New Roman"/>
                <a:cs typeface="Times New Roman"/>
              </a:rPr>
              <a:t>serostatus</a:t>
            </a:r>
            <a:r>
              <a:rPr lang="en-US" sz="2800" b="0" dirty="0">
                <a:latin typeface="Times New Roman"/>
                <a:cs typeface="Times New Roman"/>
              </a:rPr>
              <a:t>, Pearson Chi-Square analyses were conducted.</a:t>
            </a:r>
          </a:p>
        </p:txBody>
      </p:sp>
    </p:spTree>
  </p:cSld>
  <p:clrMapOvr>
    <a:masterClrMapping/>
  </p:clrMapOvr>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6898" name="Rectangle 2"/>
          <p:cNvSpPr>
            <a:spLocks noGrp="1" noChangeArrowheads="1"/>
          </p:cNvSpPr>
          <p:nvPr>
            <p:ph type="title"/>
          </p:nvPr>
        </p:nvSpPr>
        <p:spPr>
          <a:xfrm>
            <a:off x="762000" y="0"/>
            <a:ext cx="7772400" cy="1143000"/>
          </a:xfrm>
        </p:spPr>
        <p:txBody>
          <a:bodyPr/>
          <a:lstStyle/>
          <a:p>
            <a:r>
              <a:rPr lang="en-US" b="0" dirty="0">
                <a:latin typeface="Times New Roman"/>
                <a:cs typeface="Times New Roman"/>
              </a:rPr>
              <a:t>Results</a:t>
            </a:r>
          </a:p>
        </p:txBody>
      </p:sp>
      <p:sp>
        <p:nvSpPr>
          <p:cNvPr id="336899" name="Rectangle 3"/>
          <p:cNvSpPr>
            <a:spLocks noGrp="1" noChangeArrowheads="1"/>
          </p:cNvSpPr>
          <p:nvPr>
            <p:ph type="body" idx="1"/>
          </p:nvPr>
        </p:nvSpPr>
        <p:spPr>
          <a:xfrm>
            <a:off x="457200" y="1524000"/>
            <a:ext cx="7772400" cy="5029200"/>
          </a:xfrm>
        </p:spPr>
        <p:txBody>
          <a:bodyPr/>
          <a:lstStyle/>
          <a:p>
            <a:r>
              <a:rPr lang="en-US" b="0" i="1" dirty="0">
                <a:latin typeface="Times New Roman"/>
                <a:cs typeface="Times New Roman"/>
              </a:rPr>
              <a:t>Findings:</a:t>
            </a:r>
            <a:endParaRPr lang="en-US" b="0" dirty="0">
              <a:latin typeface="Times New Roman"/>
              <a:cs typeface="Times New Roman"/>
            </a:endParaRPr>
          </a:p>
          <a:p>
            <a:pPr lvl="1"/>
            <a:r>
              <a:rPr lang="en-US" sz="3200" b="0" dirty="0">
                <a:latin typeface="Times New Roman"/>
                <a:cs typeface="Times New Roman"/>
              </a:rPr>
              <a:t>The final sample consisted of 483 MSM. </a:t>
            </a:r>
          </a:p>
          <a:p>
            <a:pPr lvl="1"/>
            <a:r>
              <a:rPr lang="en-US" sz="3200" b="0" dirty="0">
                <a:latin typeface="Times New Roman"/>
                <a:cs typeface="Times New Roman"/>
              </a:rPr>
              <a:t>The typical subject was a white male, 31-40 years of age, who reported being HIV negative, and did not request safe sex only.  </a:t>
            </a:r>
          </a:p>
          <a:p>
            <a:pPr lvl="1"/>
            <a:r>
              <a:rPr lang="en-US" sz="3200" b="0" dirty="0">
                <a:latin typeface="Times New Roman"/>
                <a:cs typeface="Times New Roman"/>
              </a:rPr>
              <a:t>Table 1 depicts the sample characteristics</a:t>
            </a:r>
          </a:p>
        </p:txBody>
      </p:sp>
    </p:spTree>
  </p:cSld>
  <p:clrMapOvr>
    <a:masterClrMapping/>
  </p:clrMapOvr>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8946" name="Rectangle 2"/>
          <p:cNvSpPr>
            <a:spLocks noGrp="1" noChangeArrowheads="1"/>
          </p:cNvSpPr>
          <p:nvPr>
            <p:ph type="title"/>
          </p:nvPr>
        </p:nvSpPr>
        <p:spPr>
          <a:xfrm>
            <a:off x="609600" y="-228600"/>
            <a:ext cx="7772400" cy="1143000"/>
          </a:xfrm>
        </p:spPr>
        <p:txBody>
          <a:bodyPr/>
          <a:lstStyle/>
          <a:p>
            <a:endParaRPr lang="en-US" b="0" dirty="0">
              <a:latin typeface="Times New Roman"/>
              <a:cs typeface="Times New Roman"/>
            </a:endParaRPr>
          </a:p>
        </p:txBody>
      </p:sp>
      <p:graphicFrame>
        <p:nvGraphicFramePr>
          <p:cNvPr id="338996" name="Group 52"/>
          <p:cNvGraphicFramePr>
            <a:graphicFrameLocks noGrp="1"/>
          </p:cNvGraphicFramePr>
          <p:nvPr>
            <p:ph sz="half" idx="2"/>
          </p:nvPr>
        </p:nvGraphicFramePr>
        <p:xfrm>
          <a:off x="0" y="0"/>
          <a:ext cx="9144000" cy="6248401"/>
        </p:xfrm>
        <a:graphic>
          <a:graphicData uri="http://schemas.openxmlformats.org/drawingml/2006/table">
            <a:tbl>
              <a:tblPr/>
              <a:tblGrid>
                <a:gridCol w="4572000"/>
                <a:gridCol w="4572000"/>
              </a:tblGrid>
              <a:tr h="1362075">
                <a:tc>
                  <a:txBody>
                    <a:bodyPr/>
                    <a:lstStyle/>
                    <a:p>
                      <a:pPr marL="342900" marR="0" lvl="0" indent="-342900" algn="l" defTabSz="914400" rtl="0" eaLnBrk="1" fontAlgn="base" latinLnBrk="0" hangingPunct="1">
                        <a:lnSpc>
                          <a:spcPct val="100000"/>
                        </a:lnSpc>
                        <a:spcBef>
                          <a:spcPct val="0"/>
                        </a:spcBef>
                        <a:spcAft>
                          <a:spcPct val="0"/>
                        </a:spcAft>
                        <a:buClr>
                          <a:schemeClr val="bg2"/>
                        </a:buClr>
                        <a:buSzTx/>
                        <a:buFontTx/>
                        <a:buNone/>
                        <a:tabLst/>
                      </a:pPr>
                      <a:r>
                        <a:rPr kumimoji="0" lang="en-US" sz="900" b="1" i="0" u="none" strike="noStrike" cap="none" normalizeH="0" baseline="0">
                          <a:ln>
                            <a:noFill/>
                          </a:ln>
                          <a:solidFill>
                            <a:schemeClr val="bg2"/>
                          </a:solidFill>
                          <a:effectLst/>
                          <a:latin typeface="Times New Roman" charset="0"/>
                          <a:ea typeface="ＭＳ Ｐゴシック" charset="0"/>
                          <a:cs typeface="Times New Roman" charset="0"/>
                        </a:rPr>
                        <a:t>Region</a:t>
                      </a:r>
                      <a:endParaRPr kumimoji="0" lang="en-US" sz="800" b="1" i="0" u="none" strike="noStrike" cap="none" normalizeH="0" baseline="0">
                        <a:ln>
                          <a:noFill/>
                        </a:ln>
                        <a:solidFill>
                          <a:schemeClr val="bg2"/>
                        </a:solidFill>
                        <a:effectLst/>
                        <a:latin typeface="Times New Roman" charset="0"/>
                        <a:ea typeface="ＭＳ Ｐゴシック" charset="0"/>
                        <a:cs typeface="Times New Roman" charset="0"/>
                      </a:endParaRPr>
                    </a:p>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sz="900" b="1" i="0" u="none" strike="noStrike" cap="none" normalizeH="0" baseline="0">
                          <a:ln>
                            <a:noFill/>
                          </a:ln>
                          <a:solidFill>
                            <a:schemeClr val="bg2"/>
                          </a:solidFill>
                          <a:effectLst/>
                          <a:latin typeface="Times New Roman" charset="0"/>
                          <a:ea typeface="ＭＳ Ｐゴシック" charset="0"/>
                          <a:cs typeface="Times New Roman" charset="0"/>
                        </a:rPr>
                        <a:t>   Orlando</a:t>
                      </a:r>
                      <a:endParaRPr kumimoji="0" lang="en-US" sz="800" b="1" i="0" u="none" strike="noStrike" cap="none" normalizeH="0" baseline="0">
                        <a:ln>
                          <a:noFill/>
                        </a:ln>
                        <a:solidFill>
                          <a:schemeClr val="bg2"/>
                        </a:solidFill>
                        <a:effectLst/>
                        <a:latin typeface="Times New Roman" charset="0"/>
                        <a:ea typeface="ＭＳ Ｐゴシック" charset="0"/>
                        <a:cs typeface="Times New Roman" charset="0"/>
                      </a:endParaRPr>
                    </a:p>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sz="900" b="1" i="0" u="none" strike="noStrike" cap="none" normalizeH="0" baseline="0">
                          <a:ln>
                            <a:noFill/>
                          </a:ln>
                          <a:solidFill>
                            <a:schemeClr val="bg2"/>
                          </a:solidFill>
                          <a:effectLst/>
                          <a:latin typeface="Times New Roman" charset="0"/>
                          <a:ea typeface="ＭＳ Ｐゴシック" charset="0"/>
                          <a:cs typeface="Times New Roman" charset="0"/>
                        </a:rPr>
                        <a:t>   Miami</a:t>
                      </a:r>
                      <a:endParaRPr kumimoji="0" lang="en-US" sz="800" b="1" i="0" u="none" strike="noStrike" cap="none" normalizeH="0" baseline="0">
                        <a:ln>
                          <a:noFill/>
                        </a:ln>
                        <a:solidFill>
                          <a:schemeClr val="bg2"/>
                        </a:solidFill>
                        <a:effectLst/>
                        <a:latin typeface="Times New Roman" charset="0"/>
                        <a:ea typeface="ＭＳ Ｐゴシック" charset="0"/>
                        <a:cs typeface="Times New Roman" charset="0"/>
                      </a:endParaRPr>
                    </a:p>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sz="900" b="1" i="0" u="none" strike="noStrike" cap="none" normalizeH="0" baseline="0">
                          <a:ln>
                            <a:noFill/>
                          </a:ln>
                          <a:solidFill>
                            <a:schemeClr val="bg2"/>
                          </a:solidFill>
                          <a:effectLst/>
                          <a:latin typeface="Times New Roman" charset="0"/>
                          <a:ea typeface="ＭＳ Ｐゴシック" charset="0"/>
                          <a:cs typeface="Times New Roman" charset="0"/>
                        </a:rPr>
                        <a:t>   Tampa</a:t>
                      </a:r>
                      <a:endParaRPr kumimoji="0" lang="en-US" sz="800" b="1" i="0" u="none" strike="noStrike" cap="none" normalizeH="0" baseline="0">
                        <a:ln>
                          <a:noFill/>
                        </a:ln>
                        <a:solidFill>
                          <a:schemeClr val="bg2"/>
                        </a:solidFill>
                        <a:effectLst/>
                        <a:latin typeface="Times New Roman" charset="0"/>
                        <a:ea typeface="ＭＳ Ｐゴシック" charset="0"/>
                        <a:cs typeface="Times New Roman" charset="0"/>
                      </a:endParaRPr>
                    </a:p>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sz="900" b="1" i="0" u="none" strike="noStrike" cap="none" normalizeH="0" baseline="0">
                          <a:ln>
                            <a:noFill/>
                          </a:ln>
                          <a:solidFill>
                            <a:schemeClr val="bg2"/>
                          </a:solidFill>
                          <a:effectLst/>
                          <a:latin typeface="Times New Roman" charset="0"/>
                          <a:ea typeface="ＭＳ Ｐゴシック" charset="0"/>
                          <a:cs typeface="Times New Roman" charset="0"/>
                        </a:rPr>
                        <a:t>   Ft. Lauderdale</a:t>
                      </a:r>
                      <a:endParaRPr kumimoji="0" lang="en-US" sz="800" b="1" i="0" u="none" strike="noStrike" cap="none" normalizeH="0" baseline="0">
                        <a:ln>
                          <a:noFill/>
                        </a:ln>
                        <a:solidFill>
                          <a:schemeClr val="bg2"/>
                        </a:solidFill>
                        <a:effectLst/>
                        <a:latin typeface="Times New Roman" charset="0"/>
                        <a:ea typeface="ＭＳ Ｐゴシック" charset="0"/>
                        <a:cs typeface="Times New Roman" charset="0"/>
                      </a:endParaRPr>
                    </a:p>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sz="900" b="1" i="0" u="none" strike="noStrike" cap="none" normalizeH="0" baseline="0">
                          <a:ln>
                            <a:noFill/>
                          </a:ln>
                          <a:solidFill>
                            <a:schemeClr val="bg2"/>
                          </a:solidFill>
                          <a:effectLst/>
                          <a:latin typeface="Times New Roman" charset="0"/>
                          <a:ea typeface="ＭＳ Ｐゴシック" charset="0"/>
                          <a:cs typeface="Times New Roman" charset="0"/>
                        </a:rPr>
                        <a:t>   Florida Panhandle</a:t>
                      </a:r>
                      <a:endParaRPr kumimoji="0" lang="en-US" sz="800" b="1" i="0" u="none" strike="noStrike" cap="none" normalizeH="0" baseline="0">
                        <a:ln>
                          <a:noFill/>
                        </a:ln>
                        <a:solidFill>
                          <a:schemeClr val="bg2"/>
                        </a:solidFill>
                        <a:effectLst/>
                        <a:latin typeface="Times New Roman" charset="0"/>
                        <a:ea typeface="ＭＳ Ｐゴシック" charset="0"/>
                        <a:cs typeface="Times New Roman" charset="0"/>
                      </a:endParaRPr>
                    </a:p>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sz="900" b="1" i="0" u="none" strike="noStrike" cap="none" normalizeH="0" baseline="0">
                          <a:ln>
                            <a:noFill/>
                          </a:ln>
                          <a:solidFill>
                            <a:schemeClr val="bg2"/>
                          </a:solidFill>
                          <a:effectLst/>
                          <a:latin typeface="Times New Roman" charset="0"/>
                          <a:ea typeface="ＭＳ Ｐゴシック" charset="0"/>
                          <a:cs typeface="Times New Roman" charset="0"/>
                        </a:rPr>
                        <a:t>   Jacksonville </a:t>
                      </a:r>
                      <a:endParaRPr kumimoji="0" lang="en-US" sz="800" b="1" i="0" u="none" strike="noStrike" cap="none" normalizeH="0" baseline="0">
                        <a:ln>
                          <a:noFill/>
                        </a:ln>
                        <a:solidFill>
                          <a:schemeClr val="bg2"/>
                        </a:solidFill>
                        <a:effectLst/>
                        <a:latin typeface="Times New Roman" charset="0"/>
                        <a:ea typeface="ＭＳ Ｐゴシック" charset="0"/>
                        <a:cs typeface="Times New Roman" charset="0"/>
                      </a:endParaRPr>
                    </a:p>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sz="900" b="1" i="0" u="none" strike="noStrike" cap="none" normalizeH="0" baseline="0">
                          <a:ln>
                            <a:noFill/>
                          </a:ln>
                          <a:solidFill>
                            <a:schemeClr val="bg2"/>
                          </a:solidFill>
                          <a:effectLst/>
                          <a:latin typeface="Times New Roman" charset="0"/>
                          <a:ea typeface="ＭＳ Ｐゴシック" charset="0"/>
                          <a:cs typeface="Times New Roman" charset="0"/>
                        </a:rPr>
                        <a:t>   Florida Keys </a:t>
                      </a:r>
                      <a:endParaRPr kumimoji="0" lang="en-US" sz="1800" b="1" i="0" u="none" strike="noStrike" cap="none" normalizeH="0" baseline="0">
                        <a:ln>
                          <a:noFill/>
                        </a:ln>
                        <a:solidFill>
                          <a:schemeClr val="bg2"/>
                        </a:solidFill>
                        <a:effectLst/>
                        <a:latin typeface="Times New Roman" charset="0"/>
                        <a:ea typeface="ＭＳ Ｐゴシック"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342900" marR="0" lvl="0" indent="-342900" algn="l" defTabSz="914400" rtl="0" eaLnBrk="1" fontAlgn="base" latinLnBrk="0" hangingPunct="1">
                        <a:lnSpc>
                          <a:spcPct val="100000"/>
                        </a:lnSpc>
                        <a:spcBef>
                          <a:spcPct val="0"/>
                        </a:spcBef>
                        <a:spcAft>
                          <a:spcPct val="0"/>
                        </a:spcAft>
                        <a:buClr>
                          <a:schemeClr val="bg2"/>
                        </a:buClr>
                        <a:buSzTx/>
                        <a:buFontTx/>
                        <a:buNone/>
                        <a:tabLst/>
                      </a:pPr>
                      <a:endParaRPr kumimoji="0" lang="en-US" sz="900" b="1" i="0" u="none" strike="noStrike" cap="none" normalizeH="0" baseline="0">
                        <a:ln>
                          <a:noFill/>
                        </a:ln>
                        <a:solidFill>
                          <a:schemeClr val="bg2"/>
                        </a:solidFill>
                        <a:effectLst/>
                        <a:latin typeface="Times New Roman" charset="0"/>
                        <a:ea typeface="ＭＳ Ｐゴシック" charset="0"/>
                        <a:cs typeface="Times New Roman" charset="0"/>
                      </a:endParaRPr>
                    </a:p>
                    <a:p>
                      <a:pPr marL="342900" marR="0" lvl="0" indent="-342900" algn="l" defTabSz="914400" rtl="0" eaLnBrk="1" fontAlgn="base" latinLnBrk="0" hangingPunct="1">
                        <a:lnSpc>
                          <a:spcPct val="100000"/>
                        </a:lnSpc>
                        <a:spcBef>
                          <a:spcPct val="0"/>
                        </a:spcBef>
                        <a:spcAft>
                          <a:spcPct val="0"/>
                        </a:spcAft>
                        <a:buClr>
                          <a:schemeClr val="bg2"/>
                        </a:buClr>
                        <a:buSzTx/>
                        <a:buFontTx/>
                        <a:buNone/>
                        <a:tabLst/>
                      </a:pPr>
                      <a:r>
                        <a:rPr kumimoji="0" lang="en-US" sz="900" b="1" i="0" u="none" strike="noStrike" cap="none" normalizeH="0" baseline="0">
                          <a:ln>
                            <a:noFill/>
                          </a:ln>
                          <a:solidFill>
                            <a:schemeClr val="bg2"/>
                          </a:solidFill>
                          <a:effectLst/>
                          <a:latin typeface="Times New Roman" charset="0"/>
                          <a:ea typeface="ＭＳ Ｐゴシック" charset="0"/>
                          <a:cs typeface="Times New Roman" charset="0"/>
                        </a:rPr>
                        <a:t>101 (20.9%)</a:t>
                      </a:r>
                      <a:endParaRPr kumimoji="0" lang="en-US" sz="800" b="1" i="0" u="none" strike="noStrike" cap="none" normalizeH="0" baseline="0">
                        <a:ln>
                          <a:noFill/>
                        </a:ln>
                        <a:solidFill>
                          <a:schemeClr val="bg2"/>
                        </a:solidFill>
                        <a:effectLst/>
                        <a:latin typeface="Times New Roman" charset="0"/>
                        <a:ea typeface="ＭＳ Ｐゴシック" charset="0"/>
                        <a:cs typeface="Times New Roman" charset="0"/>
                      </a:endParaRPr>
                    </a:p>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sz="900" b="1" i="0" u="none" strike="noStrike" cap="none" normalizeH="0" baseline="0">
                          <a:ln>
                            <a:noFill/>
                          </a:ln>
                          <a:solidFill>
                            <a:schemeClr val="bg2"/>
                          </a:solidFill>
                          <a:effectLst/>
                          <a:latin typeface="Times New Roman" charset="0"/>
                          <a:ea typeface="ＭＳ Ｐゴシック" charset="0"/>
                          <a:cs typeface="Times New Roman" charset="0"/>
                        </a:rPr>
                        <a:t>100 (20.7%)</a:t>
                      </a:r>
                      <a:endParaRPr kumimoji="0" lang="en-US" sz="800" b="1" i="0" u="none" strike="noStrike" cap="none" normalizeH="0" baseline="0">
                        <a:ln>
                          <a:noFill/>
                        </a:ln>
                        <a:solidFill>
                          <a:schemeClr val="bg2"/>
                        </a:solidFill>
                        <a:effectLst/>
                        <a:latin typeface="Times New Roman" charset="0"/>
                        <a:ea typeface="ＭＳ Ｐゴシック" charset="0"/>
                        <a:cs typeface="Times New Roman" charset="0"/>
                      </a:endParaRPr>
                    </a:p>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sz="900" b="1" i="0" u="none" strike="noStrike" cap="none" normalizeH="0" baseline="0">
                          <a:ln>
                            <a:noFill/>
                          </a:ln>
                          <a:solidFill>
                            <a:schemeClr val="bg2"/>
                          </a:solidFill>
                          <a:effectLst/>
                          <a:latin typeface="Times New Roman" charset="0"/>
                          <a:ea typeface="ＭＳ Ｐゴシック" charset="0"/>
                          <a:cs typeface="Times New Roman" charset="0"/>
                        </a:rPr>
                        <a:t>101 (20.9%)</a:t>
                      </a:r>
                      <a:endParaRPr kumimoji="0" lang="en-US" sz="800" b="1" i="0" u="none" strike="noStrike" cap="none" normalizeH="0" baseline="0">
                        <a:ln>
                          <a:noFill/>
                        </a:ln>
                        <a:solidFill>
                          <a:schemeClr val="bg2"/>
                        </a:solidFill>
                        <a:effectLst/>
                        <a:latin typeface="Times New Roman" charset="0"/>
                        <a:ea typeface="ＭＳ Ｐゴシック" charset="0"/>
                        <a:cs typeface="Times New Roman" charset="0"/>
                      </a:endParaRPr>
                    </a:p>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sz="900" b="1" i="0" u="none" strike="noStrike" cap="none" normalizeH="0" baseline="0">
                          <a:ln>
                            <a:noFill/>
                          </a:ln>
                          <a:solidFill>
                            <a:schemeClr val="bg2"/>
                          </a:solidFill>
                          <a:effectLst/>
                          <a:latin typeface="Times New Roman" charset="0"/>
                          <a:ea typeface="ＭＳ Ｐゴシック" charset="0"/>
                          <a:cs typeface="Times New Roman" charset="0"/>
                        </a:rPr>
                        <a:t>100 (20.7%)</a:t>
                      </a:r>
                      <a:endParaRPr kumimoji="0" lang="en-US" sz="800" b="1" i="0" u="none" strike="noStrike" cap="none" normalizeH="0" baseline="0">
                        <a:ln>
                          <a:noFill/>
                        </a:ln>
                        <a:solidFill>
                          <a:schemeClr val="bg2"/>
                        </a:solidFill>
                        <a:effectLst/>
                        <a:latin typeface="Times New Roman" charset="0"/>
                        <a:ea typeface="ＭＳ Ｐゴシック" charset="0"/>
                        <a:cs typeface="Times New Roman" charset="0"/>
                      </a:endParaRPr>
                    </a:p>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sz="900" b="1" i="0" u="none" strike="noStrike" cap="none" normalizeH="0" baseline="0">
                          <a:ln>
                            <a:noFill/>
                          </a:ln>
                          <a:solidFill>
                            <a:schemeClr val="bg2"/>
                          </a:solidFill>
                          <a:effectLst/>
                          <a:latin typeface="Times New Roman" charset="0"/>
                          <a:ea typeface="ＭＳ Ｐゴシック" charset="0"/>
                          <a:cs typeface="Times New Roman" charset="0"/>
                        </a:rPr>
                        <a:t> 30 (6.2%)</a:t>
                      </a:r>
                      <a:endParaRPr kumimoji="0" lang="en-US" sz="800" b="1" i="0" u="none" strike="noStrike" cap="none" normalizeH="0" baseline="0">
                        <a:ln>
                          <a:noFill/>
                        </a:ln>
                        <a:solidFill>
                          <a:schemeClr val="bg2"/>
                        </a:solidFill>
                        <a:effectLst/>
                        <a:latin typeface="Times New Roman" charset="0"/>
                        <a:ea typeface="ＭＳ Ｐゴシック" charset="0"/>
                        <a:cs typeface="Times New Roman" charset="0"/>
                      </a:endParaRPr>
                    </a:p>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sz="900" b="1" i="0" u="none" strike="noStrike" cap="none" normalizeH="0" baseline="0">
                          <a:ln>
                            <a:noFill/>
                          </a:ln>
                          <a:solidFill>
                            <a:schemeClr val="bg2"/>
                          </a:solidFill>
                          <a:effectLst/>
                          <a:latin typeface="Times New Roman" charset="0"/>
                          <a:ea typeface="ＭＳ Ｐゴシック" charset="0"/>
                          <a:cs typeface="Times New Roman" charset="0"/>
                        </a:rPr>
                        <a:t> 21 (4.3%)</a:t>
                      </a:r>
                      <a:endParaRPr kumimoji="0" lang="en-US" sz="800" b="1" i="0" u="none" strike="noStrike" cap="none" normalizeH="0" baseline="0">
                        <a:ln>
                          <a:noFill/>
                        </a:ln>
                        <a:solidFill>
                          <a:schemeClr val="bg2"/>
                        </a:solidFill>
                        <a:effectLst/>
                        <a:latin typeface="Times New Roman" charset="0"/>
                        <a:ea typeface="ＭＳ Ｐゴシック" charset="0"/>
                        <a:cs typeface="Times New Roman" charset="0"/>
                      </a:endParaRPr>
                    </a:p>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sz="900" b="1" i="0" u="none" strike="noStrike" cap="none" normalizeH="0" baseline="0">
                          <a:ln>
                            <a:noFill/>
                          </a:ln>
                          <a:solidFill>
                            <a:schemeClr val="bg2"/>
                          </a:solidFill>
                          <a:effectLst/>
                          <a:latin typeface="Times New Roman" charset="0"/>
                          <a:ea typeface="ＭＳ Ｐゴシック" charset="0"/>
                          <a:cs typeface="Times New Roman" charset="0"/>
                        </a:rPr>
                        <a:t>30 (6.2%)</a:t>
                      </a:r>
                      <a:endParaRPr kumimoji="0" lang="en-US" sz="1800" b="1" i="0" u="none" strike="noStrike" cap="none" normalizeH="0" baseline="0">
                        <a:ln>
                          <a:noFill/>
                        </a:ln>
                        <a:solidFill>
                          <a:schemeClr val="bg2"/>
                        </a:solidFill>
                        <a:effectLst/>
                        <a:latin typeface="Times New Roman" charset="0"/>
                        <a:ea typeface="ＭＳ Ｐゴシック"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r>
              <a:tr h="733425">
                <a:tc>
                  <a:txBody>
                    <a:bodyPr/>
                    <a:lstStyle/>
                    <a:p>
                      <a:pPr marL="342900" marR="0" lvl="0" indent="-342900" algn="l" defTabSz="914400" rtl="0" eaLnBrk="1" fontAlgn="base" latinLnBrk="0" hangingPunct="1">
                        <a:lnSpc>
                          <a:spcPct val="100000"/>
                        </a:lnSpc>
                        <a:spcBef>
                          <a:spcPct val="0"/>
                        </a:spcBef>
                        <a:spcAft>
                          <a:spcPct val="0"/>
                        </a:spcAft>
                        <a:buClr>
                          <a:schemeClr val="bg2"/>
                        </a:buClr>
                        <a:buSzTx/>
                        <a:buFontTx/>
                        <a:buNone/>
                        <a:tabLst/>
                      </a:pPr>
                      <a:r>
                        <a:rPr kumimoji="0" lang="en-US" sz="900" b="1" i="0" u="none" strike="noStrike" cap="none" normalizeH="0" baseline="0">
                          <a:ln>
                            <a:noFill/>
                          </a:ln>
                          <a:solidFill>
                            <a:schemeClr val="bg2"/>
                          </a:solidFill>
                          <a:effectLst/>
                          <a:latin typeface="Times New Roman" charset="0"/>
                          <a:ea typeface="ＭＳ Ｐゴシック" charset="0"/>
                          <a:cs typeface="Times New Roman" charset="0"/>
                        </a:rPr>
                        <a:t>Age</a:t>
                      </a:r>
                      <a:endParaRPr kumimoji="0" lang="en-US" sz="800" b="1" i="0" u="none" strike="noStrike" cap="none" normalizeH="0" baseline="0">
                        <a:ln>
                          <a:noFill/>
                        </a:ln>
                        <a:solidFill>
                          <a:schemeClr val="bg2"/>
                        </a:solidFill>
                        <a:effectLst/>
                        <a:latin typeface="Times New Roman" charset="0"/>
                        <a:ea typeface="ＭＳ Ｐゴシック" charset="0"/>
                        <a:cs typeface="Times New Roman" charset="0"/>
                      </a:endParaRPr>
                    </a:p>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sz="900" b="1" i="0" u="none" strike="noStrike" cap="none" normalizeH="0" baseline="0">
                          <a:ln>
                            <a:noFill/>
                          </a:ln>
                          <a:solidFill>
                            <a:schemeClr val="bg2"/>
                          </a:solidFill>
                          <a:effectLst/>
                          <a:latin typeface="Times New Roman" charset="0"/>
                          <a:ea typeface="ＭＳ Ｐゴシック" charset="0"/>
                          <a:cs typeface="Times New Roman" charset="0"/>
                        </a:rPr>
                        <a:t>   18-30</a:t>
                      </a:r>
                      <a:endParaRPr kumimoji="0" lang="en-US" sz="800" b="1" i="0" u="none" strike="noStrike" cap="none" normalizeH="0" baseline="0">
                        <a:ln>
                          <a:noFill/>
                        </a:ln>
                        <a:solidFill>
                          <a:schemeClr val="bg2"/>
                        </a:solidFill>
                        <a:effectLst/>
                        <a:latin typeface="Times New Roman" charset="0"/>
                        <a:ea typeface="ＭＳ Ｐゴシック" charset="0"/>
                        <a:cs typeface="Times New Roman" charset="0"/>
                      </a:endParaRPr>
                    </a:p>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sz="900" b="1" i="0" u="none" strike="noStrike" cap="none" normalizeH="0" baseline="0">
                          <a:ln>
                            <a:noFill/>
                          </a:ln>
                          <a:solidFill>
                            <a:schemeClr val="bg2"/>
                          </a:solidFill>
                          <a:effectLst/>
                          <a:latin typeface="Times New Roman" charset="0"/>
                          <a:ea typeface="ＭＳ Ｐゴシック" charset="0"/>
                          <a:cs typeface="Times New Roman" charset="0"/>
                        </a:rPr>
                        <a:t>   31-40</a:t>
                      </a:r>
                      <a:endParaRPr kumimoji="0" lang="en-US" sz="800" b="1" i="0" u="none" strike="noStrike" cap="none" normalizeH="0" baseline="0">
                        <a:ln>
                          <a:noFill/>
                        </a:ln>
                        <a:solidFill>
                          <a:schemeClr val="bg2"/>
                        </a:solidFill>
                        <a:effectLst/>
                        <a:latin typeface="Times New Roman" charset="0"/>
                        <a:ea typeface="ＭＳ Ｐゴシック" charset="0"/>
                        <a:cs typeface="Times New Roman" charset="0"/>
                      </a:endParaRPr>
                    </a:p>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sz="900" b="1" i="0" u="none" strike="noStrike" cap="none" normalizeH="0" baseline="0">
                          <a:ln>
                            <a:noFill/>
                          </a:ln>
                          <a:solidFill>
                            <a:schemeClr val="bg2"/>
                          </a:solidFill>
                          <a:effectLst/>
                          <a:latin typeface="Times New Roman" charset="0"/>
                          <a:ea typeface="ＭＳ Ｐゴシック" charset="0"/>
                          <a:cs typeface="Times New Roman" charset="0"/>
                        </a:rPr>
                        <a:t>   Over 40</a:t>
                      </a:r>
                      <a:endParaRPr kumimoji="0" lang="en-US" sz="800" b="1" i="0" u="none" strike="noStrike" cap="none" normalizeH="0" baseline="0">
                        <a:ln>
                          <a:noFill/>
                        </a:ln>
                        <a:solidFill>
                          <a:schemeClr val="bg2"/>
                        </a:solidFill>
                        <a:effectLst/>
                        <a:latin typeface="Times New Roman" charset="0"/>
                        <a:ea typeface="ＭＳ Ｐゴシック" charset="0"/>
                        <a:cs typeface="Times New Roman"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342900" marR="0" lvl="0" indent="-342900" algn="l" defTabSz="914400" rtl="0" eaLnBrk="1" fontAlgn="base" latinLnBrk="0" hangingPunct="1">
                        <a:lnSpc>
                          <a:spcPct val="100000"/>
                        </a:lnSpc>
                        <a:spcBef>
                          <a:spcPct val="0"/>
                        </a:spcBef>
                        <a:spcAft>
                          <a:spcPct val="0"/>
                        </a:spcAft>
                        <a:buClr>
                          <a:schemeClr val="bg2"/>
                        </a:buClr>
                        <a:buSzTx/>
                        <a:buFontTx/>
                        <a:buNone/>
                        <a:tabLst/>
                      </a:pPr>
                      <a:endParaRPr kumimoji="0" lang="en-US" sz="900" b="1" i="0" u="none" strike="noStrike" cap="none" normalizeH="0" baseline="0">
                        <a:ln>
                          <a:noFill/>
                        </a:ln>
                        <a:solidFill>
                          <a:schemeClr val="bg2"/>
                        </a:solidFill>
                        <a:effectLst/>
                        <a:latin typeface="Times New Roman" charset="0"/>
                        <a:ea typeface="ＭＳ Ｐゴシック" charset="0"/>
                        <a:cs typeface="Times New Roman" charset="0"/>
                      </a:endParaRPr>
                    </a:p>
                    <a:p>
                      <a:pPr marL="342900" marR="0" lvl="0" indent="-342900" algn="l" defTabSz="914400" rtl="0" eaLnBrk="1" fontAlgn="base" latinLnBrk="0" hangingPunct="1">
                        <a:lnSpc>
                          <a:spcPct val="100000"/>
                        </a:lnSpc>
                        <a:spcBef>
                          <a:spcPct val="0"/>
                        </a:spcBef>
                        <a:spcAft>
                          <a:spcPct val="0"/>
                        </a:spcAft>
                        <a:buClr>
                          <a:schemeClr val="bg2"/>
                        </a:buClr>
                        <a:buSzTx/>
                        <a:buFontTx/>
                        <a:buNone/>
                        <a:tabLst/>
                      </a:pPr>
                      <a:r>
                        <a:rPr kumimoji="0" lang="en-US" sz="900" b="1" i="0" u="none" strike="noStrike" cap="none" normalizeH="0" baseline="0">
                          <a:ln>
                            <a:noFill/>
                          </a:ln>
                          <a:solidFill>
                            <a:schemeClr val="bg2"/>
                          </a:solidFill>
                          <a:effectLst/>
                          <a:latin typeface="Times New Roman" charset="0"/>
                          <a:ea typeface="ＭＳ Ｐゴシック" charset="0"/>
                          <a:cs typeface="Times New Roman" charset="0"/>
                        </a:rPr>
                        <a:t>144 (29.8%)</a:t>
                      </a:r>
                      <a:endParaRPr kumimoji="0" lang="en-US" sz="800" b="1" i="0" u="none" strike="noStrike" cap="none" normalizeH="0" baseline="0">
                        <a:ln>
                          <a:noFill/>
                        </a:ln>
                        <a:solidFill>
                          <a:schemeClr val="bg2"/>
                        </a:solidFill>
                        <a:effectLst/>
                        <a:latin typeface="Times New Roman" charset="0"/>
                        <a:ea typeface="ＭＳ Ｐゴシック" charset="0"/>
                        <a:cs typeface="Times New Roman" charset="0"/>
                      </a:endParaRPr>
                    </a:p>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sz="900" b="1" i="0" u="none" strike="noStrike" cap="none" normalizeH="0" baseline="0">
                          <a:ln>
                            <a:noFill/>
                          </a:ln>
                          <a:solidFill>
                            <a:schemeClr val="bg2"/>
                          </a:solidFill>
                          <a:effectLst/>
                          <a:latin typeface="Times New Roman" charset="0"/>
                          <a:ea typeface="ＭＳ Ｐゴシック" charset="0"/>
                          <a:cs typeface="Times New Roman" charset="0"/>
                        </a:rPr>
                        <a:t>180 (37.3%)</a:t>
                      </a:r>
                      <a:endParaRPr kumimoji="0" lang="en-US" sz="800" b="1" i="0" u="none" strike="noStrike" cap="none" normalizeH="0" baseline="0">
                        <a:ln>
                          <a:noFill/>
                        </a:ln>
                        <a:solidFill>
                          <a:schemeClr val="bg2"/>
                        </a:solidFill>
                        <a:effectLst/>
                        <a:latin typeface="Times New Roman" charset="0"/>
                        <a:ea typeface="ＭＳ Ｐゴシック" charset="0"/>
                        <a:cs typeface="Times New Roman" charset="0"/>
                      </a:endParaRPr>
                    </a:p>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sz="900" b="1" i="0" u="none" strike="noStrike" cap="none" normalizeH="0" baseline="0">
                          <a:ln>
                            <a:noFill/>
                          </a:ln>
                          <a:solidFill>
                            <a:schemeClr val="bg2"/>
                          </a:solidFill>
                          <a:effectLst/>
                          <a:latin typeface="Times New Roman" charset="0"/>
                          <a:ea typeface="ＭＳ Ｐゴシック" charset="0"/>
                          <a:cs typeface="Times New Roman" charset="0"/>
                        </a:rPr>
                        <a:t>159 (32.9%)</a:t>
                      </a:r>
                      <a:endParaRPr kumimoji="0" lang="en-US" sz="1800" b="1" i="0" u="none" strike="noStrike" cap="none" normalizeH="0" baseline="0">
                        <a:ln>
                          <a:noFill/>
                        </a:ln>
                        <a:solidFill>
                          <a:schemeClr val="bg2"/>
                        </a:solidFill>
                        <a:effectLst/>
                        <a:latin typeface="Times New Roman" charset="0"/>
                        <a:ea typeface="ＭＳ Ｐゴシック"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r>
              <a:tr h="904875">
                <a:tc>
                  <a:txBody>
                    <a:bodyPr/>
                    <a:lstStyle/>
                    <a:p>
                      <a:pPr marL="342900" marR="0" lvl="0" indent="-342900" algn="l" defTabSz="914400" rtl="0" eaLnBrk="1" fontAlgn="base" latinLnBrk="0" hangingPunct="1">
                        <a:lnSpc>
                          <a:spcPct val="100000"/>
                        </a:lnSpc>
                        <a:spcBef>
                          <a:spcPct val="0"/>
                        </a:spcBef>
                        <a:spcAft>
                          <a:spcPct val="0"/>
                        </a:spcAft>
                        <a:buClr>
                          <a:schemeClr val="bg2"/>
                        </a:buClr>
                        <a:buSzTx/>
                        <a:buFontTx/>
                        <a:buNone/>
                        <a:tabLst/>
                      </a:pPr>
                      <a:r>
                        <a:rPr kumimoji="0" lang="en-US" sz="900" b="1" i="0" u="none" strike="noStrike" cap="none" normalizeH="0" baseline="0">
                          <a:ln>
                            <a:noFill/>
                          </a:ln>
                          <a:solidFill>
                            <a:schemeClr val="bg2"/>
                          </a:solidFill>
                          <a:effectLst/>
                          <a:latin typeface="Times New Roman" charset="0"/>
                          <a:ea typeface="ＭＳ Ｐゴシック" charset="0"/>
                          <a:cs typeface="Times New Roman" charset="0"/>
                        </a:rPr>
                        <a:t>Self-Report HIV status</a:t>
                      </a:r>
                      <a:endParaRPr kumimoji="0" lang="en-US" sz="800" b="1" i="0" u="none" strike="noStrike" cap="none" normalizeH="0" baseline="0">
                        <a:ln>
                          <a:noFill/>
                        </a:ln>
                        <a:solidFill>
                          <a:schemeClr val="bg2"/>
                        </a:solidFill>
                        <a:effectLst/>
                        <a:latin typeface="Times New Roman" charset="0"/>
                        <a:ea typeface="ＭＳ Ｐゴシック" charset="0"/>
                        <a:cs typeface="Times New Roman" charset="0"/>
                      </a:endParaRPr>
                    </a:p>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sz="900" b="1" i="0" u="none" strike="noStrike" cap="none" normalizeH="0" baseline="0">
                          <a:ln>
                            <a:noFill/>
                          </a:ln>
                          <a:solidFill>
                            <a:schemeClr val="bg2"/>
                          </a:solidFill>
                          <a:effectLst/>
                          <a:latin typeface="Times New Roman" charset="0"/>
                          <a:ea typeface="ＭＳ Ｐゴシック" charset="0"/>
                          <a:cs typeface="Times New Roman" charset="0"/>
                        </a:rPr>
                        <a:t>    Negative</a:t>
                      </a:r>
                      <a:endParaRPr kumimoji="0" lang="en-US" sz="800" b="1" i="0" u="none" strike="noStrike" cap="none" normalizeH="0" baseline="0">
                        <a:ln>
                          <a:noFill/>
                        </a:ln>
                        <a:solidFill>
                          <a:schemeClr val="bg2"/>
                        </a:solidFill>
                        <a:effectLst/>
                        <a:latin typeface="Times New Roman" charset="0"/>
                        <a:ea typeface="ＭＳ Ｐゴシック" charset="0"/>
                        <a:cs typeface="Times New Roman" charset="0"/>
                      </a:endParaRPr>
                    </a:p>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sz="900" b="1" i="0" u="none" strike="noStrike" cap="none" normalizeH="0" baseline="0">
                          <a:ln>
                            <a:noFill/>
                          </a:ln>
                          <a:solidFill>
                            <a:schemeClr val="bg2"/>
                          </a:solidFill>
                          <a:effectLst/>
                          <a:latin typeface="Times New Roman" charset="0"/>
                          <a:ea typeface="ＭＳ Ｐゴシック" charset="0"/>
                          <a:cs typeface="Times New Roman" charset="0"/>
                        </a:rPr>
                        <a:t>    Positive</a:t>
                      </a:r>
                      <a:endParaRPr kumimoji="0" lang="en-US" sz="800" b="1" i="0" u="none" strike="noStrike" cap="none" normalizeH="0" baseline="0">
                        <a:ln>
                          <a:noFill/>
                        </a:ln>
                        <a:solidFill>
                          <a:schemeClr val="bg2"/>
                        </a:solidFill>
                        <a:effectLst/>
                        <a:latin typeface="Times New Roman" charset="0"/>
                        <a:ea typeface="ＭＳ Ｐゴシック" charset="0"/>
                        <a:cs typeface="Times New Roman" charset="0"/>
                      </a:endParaRPr>
                    </a:p>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sz="900" b="1" i="0" u="none" strike="noStrike" cap="none" normalizeH="0" baseline="0">
                          <a:ln>
                            <a:noFill/>
                          </a:ln>
                          <a:solidFill>
                            <a:schemeClr val="bg2"/>
                          </a:solidFill>
                          <a:effectLst/>
                          <a:latin typeface="Times New Roman" charset="0"/>
                          <a:ea typeface="ＭＳ Ｐゴシック" charset="0"/>
                          <a:cs typeface="Times New Roman" charset="0"/>
                        </a:rPr>
                        <a:t>    Not disclosed</a:t>
                      </a:r>
                      <a:endParaRPr kumimoji="0" lang="en-US" sz="1800" b="1" i="0" u="none" strike="noStrike" cap="none" normalizeH="0" baseline="0">
                        <a:ln>
                          <a:noFill/>
                        </a:ln>
                        <a:solidFill>
                          <a:schemeClr val="bg2"/>
                        </a:solidFill>
                        <a:effectLst/>
                        <a:latin typeface="Times New Roman" charset="0"/>
                        <a:ea typeface="ＭＳ Ｐゴシック"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342900" marR="0" lvl="0" indent="-342900" algn="l" defTabSz="914400" rtl="0" eaLnBrk="1" fontAlgn="base" latinLnBrk="0" hangingPunct="1">
                        <a:lnSpc>
                          <a:spcPct val="100000"/>
                        </a:lnSpc>
                        <a:spcBef>
                          <a:spcPct val="0"/>
                        </a:spcBef>
                        <a:spcAft>
                          <a:spcPct val="0"/>
                        </a:spcAft>
                        <a:buClr>
                          <a:schemeClr val="bg2"/>
                        </a:buClr>
                        <a:buSzTx/>
                        <a:buFontTx/>
                        <a:buNone/>
                        <a:tabLst/>
                      </a:pPr>
                      <a:endParaRPr kumimoji="0" lang="en-US" sz="900" b="1" i="0" u="none" strike="noStrike" cap="none" normalizeH="0" baseline="0">
                        <a:ln>
                          <a:noFill/>
                        </a:ln>
                        <a:solidFill>
                          <a:schemeClr val="bg2"/>
                        </a:solidFill>
                        <a:effectLst/>
                        <a:latin typeface="Times New Roman" charset="0"/>
                        <a:ea typeface="ＭＳ Ｐゴシック" charset="0"/>
                        <a:cs typeface="Times New Roman" charset="0"/>
                      </a:endParaRPr>
                    </a:p>
                    <a:p>
                      <a:pPr marL="342900" marR="0" lvl="0" indent="-342900" algn="l" defTabSz="914400" rtl="0" eaLnBrk="1" fontAlgn="base" latinLnBrk="0" hangingPunct="1">
                        <a:lnSpc>
                          <a:spcPct val="100000"/>
                        </a:lnSpc>
                        <a:spcBef>
                          <a:spcPct val="0"/>
                        </a:spcBef>
                        <a:spcAft>
                          <a:spcPct val="0"/>
                        </a:spcAft>
                        <a:buClr>
                          <a:schemeClr val="bg2"/>
                        </a:buClr>
                        <a:buSzTx/>
                        <a:buFontTx/>
                        <a:buNone/>
                        <a:tabLst/>
                      </a:pPr>
                      <a:r>
                        <a:rPr kumimoji="0" lang="en-US" sz="900" b="1" i="0" u="none" strike="noStrike" cap="none" normalizeH="0" baseline="0">
                          <a:ln>
                            <a:noFill/>
                          </a:ln>
                          <a:solidFill>
                            <a:schemeClr val="bg2"/>
                          </a:solidFill>
                          <a:effectLst/>
                          <a:latin typeface="Times New Roman" charset="0"/>
                          <a:ea typeface="ＭＳ Ｐゴシック" charset="0"/>
                          <a:cs typeface="Times New Roman" charset="0"/>
                        </a:rPr>
                        <a:t>330 (68.3%)</a:t>
                      </a:r>
                      <a:endParaRPr kumimoji="0" lang="en-US" sz="800" b="1" i="0" u="none" strike="noStrike" cap="none" normalizeH="0" baseline="0">
                        <a:ln>
                          <a:noFill/>
                        </a:ln>
                        <a:solidFill>
                          <a:schemeClr val="bg2"/>
                        </a:solidFill>
                        <a:effectLst/>
                        <a:latin typeface="Times New Roman" charset="0"/>
                        <a:ea typeface="ＭＳ Ｐゴシック" charset="0"/>
                        <a:cs typeface="Times New Roman" charset="0"/>
                      </a:endParaRPr>
                    </a:p>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sz="900" b="1" i="0" u="none" strike="noStrike" cap="none" normalizeH="0" baseline="0">
                          <a:ln>
                            <a:noFill/>
                          </a:ln>
                          <a:solidFill>
                            <a:schemeClr val="bg2"/>
                          </a:solidFill>
                          <a:effectLst/>
                          <a:latin typeface="Times New Roman" charset="0"/>
                          <a:ea typeface="ＭＳ Ｐゴシック" charset="0"/>
                          <a:cs typeface="Times New Roman" charset="0"/>
                        </a:rPr>
                        <a:t>  27 (5.6%)</a:t>
                      </a:r>
                      <a:endParaRPr kumimoji="0" lang="en-US" sz="800" b="1" i="0" u="none" strike="noStrike" cap="none" normalizeH="0" baseline="0">
                        <a:ln>
                          <a:noFill/>
                        </a:ln>
                        <a:solidFill>
                          <a:schemeClr val="bg2"/>
                        </a:solidFill>
                        <a:effectLst/>
                        <a:latin typeface="Times New Roman" charset="0"/>
                        <a:ea typeface="ＭＳ Ｐゴシック" charset="0"/>
                        <a:cs typeface="Times New Roman" charset="0"/>
                      </a:endParaRPr>
                    </a:p>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sz="900" b="1" i="0" u="none" strike="noStrike" cap="none" normalizeH="0" baseline="0">
                          <a:ln>
                            <a:noFill/>
                          </a:ln>
                          <a:solidFill>
                            <a:schemeClr val="bg2"/>
                          </a:solidFill>
                          <a:effectLst/>
                          <a:latin typeface="Times New Roman" charset="0"/>
                          <a:ea typeface="ＭＳ Ｐゴシック" charset="0"/>
                          <a:cs typeface="Times New Roman" charset="0"/>
                        </a:rPr>
                        <a:t>126 (26.1%)</a:t>
                      </a:r>
                      <a:endParaRPr kumimoji="0" lang="en-US" sz="800" b="1" i="0" u="none" strike="noStrike" cap="none" normalizeH="0" baseline="0">
                        <a:ln>
                          <a:noFill/>
                        </a:ln>
                        <a:solidFill>
                          <a:schemeClr val="bg2"/>
                        </a:solidFill>
                        <a:effectLst/>
                        <a:latin typeface="Times New Roman" charset="0"/>
                        <a:ea typeface="ＭＳ Ｐゴシック" charset="0"/>
                        <a:cs typeface="Times New Roman"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r>
              <a:tr h="890588">
                <a:tc>
                  <a:txBody>
                    <a:bodyPr/>
                    <a:lstStyle/>
                    <a:p>
                      <a:pPr marL="342900" marR="0" lvl="0" indent="-342900" algn="l" defTabSz="914400" rtl="0" eaLnBrk="1" fontAlgn="base" latinLnBrk="0" hangingPunct="1">
                        <a:lnSpc>
                          <a:spcPct val="100000"/>
                        </a:lnSpc>
                        <a:spcBef>
                          <a:spcPct val="0"/>
                        </a:spcBef>
                        <a:spcAft>
                          <a:spcPct val="0"/>
                        </a:spcAft>
                        <a:buClr>
                          <a:schemeClr val="bg2"/>
                        </a:buClr>
                        <a:buSzTx/>
                        <a:buFontTx/>
                        <a:buNone/>
                        <a:tabLst/>
                      </a:pPr>
                      <a:r>
                        <a:rPr kumimoji="0" lang="en-US" sz="900" b="1" i="0" u="none" strike="noStrike" cap="none" normalizeH="0" baseline="0">
                          <a:ln>
                            <a:noFill/>
                          </a:ln>
                          <a:solidFill>
                            <a:schemeClr val="bg2"/>
                          </a:solidFill>
                          <a:effectLst/>
                          <a:latin typeface="Times New Roman" charset="0"/>
                          <a:ea typeface="ＭＳ Ｐゴシック" charset="0"/>
                          <a:cs typeface="Times New Roman" charset="0"/>
                        </a:rPr>
                        <a:t>Ethnicity</a:t>
                      </a:r>
                      <a:endParaRPr kumimoji="0" lang="en-US" sz="800" b="1" i="0" u="none" strike="noStrike" cap="none" normalizeH="0" baseline="0">
                        <a:ln>
                          <a:noFill/>
                        </a:ln>
                        <a:solidFill>
                          <a:schemeClr val="bg2"/>
                        </a:solidFill>
                        <a:effectLst/>
                        <a:latin typeface="Times New Roman" charset="0"/>
                        <a:ea typeface="ＭＳ Ｐゴシック" charset="0"/>
                        <a:cs typeface="Times New Roman" charset="0"/>
                      </a:endParaRPr>
                    </a:p>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sz="900" b="1" i="0" u="none" strike="noStrike" cap="none" normalizeH="0" baseline="0">
                          <a:ln>
                            <a:noFill/>
                          </a:ln>
                          <a:solidFill>
                            <a:schemeClr val="bg2"/>
                          </a:solidFill>
                          <a:effectLst/>
                          <a:latin typeface="Times New Roman" charset="0"/>
                          <a:ea typeface="ＭＳ Ｐゴシック" charset="0"/>
                          <a:cs typeface="Times New Roman" charset="0"/>
                        </a:rPr>
                        <a:t>   White</a:t>
                      </a:r>
                      <a:endParaRPr kumimoji="0" lang="en-US" sz="800" b="1" i="0" u="none" strike="noStrike" cap="none" normalizeH="0" baseline="0">
                        <a:ln>
                          <a:noFill/>
                        </a:ln>
                        <a:solidFill>
                          <a:schemeClr val="bg2"/>
                        </a:solidFill>
                        <a:effectLst/>
                        <a:latin typeface="Times New Roman" charset="0"/>
                        <a:ea typeface="ＭＳ Ｐゴシック" charset="0"/>
                        <a:cs typeface="Times New Roman" charset="0"/>
                      </a:endParaRPr>
                    </a:p>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sz="900" b="1" i="0" u="none" strike="noStrike" cap="none" normalizeH="0" baseline="0">
                          <a:ln>
                            <a:noFill/>
                          </a:ln>
                          <a:solidFill>
                            <a:schemeClr val="bg2"/>
                          </a:solidFill>
                          <a:effectLst/>
                          <a:latin typeface="Times New Roman" charset="0"/>
                          <a:ea typeface="ＭＳ Ｐゴシック" charset="0"/>
                          <a:cs typeface="Times New Roman" charset="0"/>
                        </a:rPr>
                        <a:t>   Black</a:t>
                      </a:r>
                      <a:endParaRPr kumimoji="0" lang="en-US" sz="800" b="1" i="0" u="none" strike="noStrike" cap="none" normalizeH="0" baseline="0">
                        <a:ln>
                          <a:noFill/>
                        </a:ln>
                        <a:solidFill>
                          <a:schemeClr val="bg2"/>
                        </a:solidFill>
                        <a:effectLst/>
                        <a:latin typeface="Times New Roman" charset="0"/>
                        <a:ea typeface="ＭＳ Ｐゴシック" charset="0"/>
                        <a:cs typeface="Times New Roman" charset="0"/>
                      </a:endParaRPr>
                    </a:p>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sz="900" b="1" i="0" u="none" strike="noStrike" cap="none" normalizeH="0" baseline="0">
                          <a:ln>
                            <a:noFill/>
                          </a:ln>
                          <a:solidFill>
                            <a:schemeClr val="bg2"/>
                          </a:solidFill>
                          <a:effectLst/>
                          <a:latin typeface="Times New Roman" charset="0"/>
                          <a:ea typeface="ＭＳ Ｐゴシック" charset="0"/>
                          <a:cs typeface="Times New Roman" charset="0"/>
                        </a:rPr>
                        <a:t>   Hispanic</a:t>
                      </a:r>
                      <a:endParaRPr kumimoji="0" lang="en-US" sz="800" b="1" i="0" u="none" strike="noStrike" cap="none" normalizeH="0" baseline="0">
                        <a:ln>
                          <a:noFill/>
                        </a:ln>
                        <a:solidFill>
                          <a:schemeClr val="bg2"/>
                        </a:solidFill>
                        <a:effectLst/>
                        <a:latin typeface="Times New Roman" charset="0"/>
                        <a:ea typeface="ＭＳ Ｐゴシック" charset="0"/>
                        <a:cs typeface="Times New Roman" charset="0"/>
                      </a:endParaRPr>
                    </a:p>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sz="900" b="1" i="0" u="none" strike="noStrike" cap="none" normalizeH="0" baseline="0">
                          <a:ln>
                            <a:noFill/>
                          </a:ln>
                          <a:solidFill>
                            <a:schemeClr val="bg2"/>
                          </a:solidFill>
                          <a:effectLst/>
                          <a:latin typeface="Times New Roman" charset="0"/>
                          <a:ea typeface="ＭＳ Ｐゴシック" charset="0"/>
                          <a:cs typeface="Times New Roman" charset="0"/>
                        </a:rPr>
                        <a:t>   Other/not disclosed</a:t>
                      </a:r>
                      <a:endParaRPr kumimoji="0" lang="en-US" sz="800" b="1" i="0" u="none" strike="noStrike" cap="none" normalizeH="0" baseline="0">
                        <a:ln>
                          <a:noFill/>
                        </a:ln>
                        <a:solidFill>
                          <a:schemeClr val="bg2"/>
                        </a:solidFill>
                        <a:effectLst/>
                        <a:latin typeface="Times New Roman" charset="0"/>
                        <a:ea typeface="ＭＳ Ｐゴシック" charset="0"/>
                        <a:cs typeface="Times New Roman"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342900" marR="0" lvl="0" indent="-342900" algn="l" defTabSz="914400" rtl="0" eaLnBrk="1" fontAlgn="base" latinLnBrk="0" hangingPunct="1">
                        <a:lnSpc>
                          <a:spcPct val="100000"/>
                        </a:lnSpc>
                        <a:spcBef>
                          <a:spcPct val="0"/>
                        </a:spcBef>
                        <a:spcAft>
                          <a:spcPct val="0"/>
                        </a:spcAft>
                        <a:buClr>
                          <a:schemeClr val="bg2"/>
                        </a:buClr>
                        <a:buSzTx/>
                        <a:buFontTx/>
                        <a:buNone/>
                        <a:tabLst/>
                      </a:pPr>
                      <a:endParaRPr kumimoji="0" lang="en-US" sz="900" b="1" i="0" u="none" strike="noStrike" cap="none" normalizeH="0" baseline="0">
                        <a:ln>
                          <a:noFill/>
                        </a:ln>
                        <a:solidFill>
                          <a:schemeClr val="bg2"/>
                        </a:solidFill>
                        <a:effectLst/>
                        <a:latin typeface="Times New Roman" charset="0"/>
                        <a:ea typeface="ＭＳ Ｐゴシック" charset="0"/>
                        <a:cs typeface="Times New Roman" charset="0"/>
                      </a:endParaRPr>
                    </a:p>
                    <a:p>
                      <a:pPr marL="342900" marR="0" lvl="0" indent="-342900" algn="l" defTabSz="914400" rtl="0" eaLnBrk="1" fontAlgn="base" latinLnBrk="0" hangingPunct="1">
                        <a:lnSpc>
                          <a:spcPct val="100000"/>
                        </a:lnSpc>
                        <a:spcBef>
                          <a:spcPct val="0"/>
                        </a:spcBef>
                        <a:spcAft>
                          <a:spcPct val="0"/>
                        </a:spcAft>
                        <a:buClr>
                          <a:schemeClr val="bg2"/>
                        </a:buClr>
                        <a:buSzTx/>
                        <a:buFontTx/>
                        <a:buNone/>
                        <a:tabLst/>
                      </a:pPr>
                      <a:r>
                        <a:rPr kumimoji="0" lang="en-US" sz="900" b="1" i="0" u="none" strike="noStrike" cap="none" normalizeH="0" baseline="0">
                          <a:ln>
                            <a:noFill/>
                          </a:ln>
                          <a:solidFill>
                            <a:schemeClr val="bg2"/>
                          </a:solidFill>
                          <a:effectLst/>
                          <a:latin typeface="Times New Roman" charset="0"/>
                          <a:ea typeface="ＭＳ Ｐゴシック" charset="0"/>
                          <a:cs typeface="Times New Roman" charset="0"/>
                        </a:rPr>
                        <a:t>259 (53.6%)</a:t>
                      </a:r>
                      <a:endParaRPr kumimoji="0" lang="en-US" sz="800" b="1" i="0" u="none" strike="noStrike" cap="none" normalizeH="0" baseline="0">
                        <a:ln>
                          <a:noFill/>
                        </a:ln>
                        <a:solidFill>
                          <a:schemeClr val="bg2"/>
                        </a:solidFill>
                        <a:effectLst/>
                        <a:latin typeface="Times New Roman" charset="0"/>
                        <a:ea typeface="ＭＳ Ｐゴシック" charset="0"/>
                        <a:cs typeface="Times New Roman" charset="0"/>
                      </a:endParaRPr>
                    </a:p>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sz="900" b="1" i="0" u="none" strike="noStrike" cap="none" normalizeH="0" baseline="0">
                          <a:ln>
                            <a:noFill/>
                          </a:ln>
                          <a:solidFill>
                            <a:schemeClr val="bg2"/>
                          </a:solidFill>
                          <a:effectLst/>
                          <a:latin typeface="Times New Roman" charset="0"/>
                          <a:ea typeface="ＭＳ Ｐゴシック" charset="0"/>
                          <a:cs typeface="Times New Roman" charset="0"/>
                        </a:rPr>
                        <a:t> 17 (3.5%)</a:t>
                      </a:r>
                      <a:endParaRPr kumimoji="0" lang="en-US" sz="800" b="1" i="0" u="none" strike="noStrike" cap="none" normalizeH="0" baseline="0">
                        <a:ln>
                          <a:noFill/>
                        </a:ln>
                        <a:solidFill>
                          <a:schemeClr val="bg2"/>
                        </a:solidFill>
                        <a:effectLst/>
                        <a:latin typeface="Times New Roman" charset="0"/>
                        <a:ea typeface="ＭＳ Ｐゴシック" charset="0"/>
                        <a:cs typeface="Times New Roman" charset="0"/>
                      </a:endParaRPr>
                    </a:p>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sz="900" b="1" i="0" u="none" strike="noStrike" cap="none" normalizeH="0" baseline="0">
                          <a:ln>
                            <a:noFill/>
                          </a:ln>
                          <a:solidFill>
                            <a:schemeClr val="bg2"/>
                          </a:solidFill>
                          <a:effectLst/>
                          <a:latin typeface="Times New Roman" charset="0"/>
                          <a:ea typeface="ＭＳ Ｐゴシック" charset="0"/>
                          <a:cs typeface="Times New Roman" charset="0"/>
                        </a:rPr>
                        <a:t> 68 (14.1%)</a:t>
                      </a:r>
                      <a:endParaRPr kumimoji="0" lang="en-US" sz="800" b="1" i="0" u="none" strike="noStrike" cap="none" normalizeH="0" baseline="0">
                        <a:ln>
                          <a:noFill/>
                        </a:ln>
                        <a:solidFill>
                          <a:schemeClr val="bg2"/>
                        </a:solidFill>
                        <a:effectLst/>
                        <a:latin typeface="Times New Roman" charset="0"/>
                        <a:ea typeface="ＭＳ Ｐゴシック" charset="0"/>
                        <a:cs typeface="Times New Roman" charset="0"/>
                      </a:endParaRPr>
                    </a:p>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sz="900" b="1" i="0" u="none" strike="noStrike" cap="none" normalizeH="0" baseline="0">
                          <a:ln>
                            <a:noFill/>
                          </a:ln>
                          <a:solidFill>
                            <a:schemeClr val="bg2"/>
                          </a:solidFill>
                          <a:effectLst/>
                          <a:latin typeface="Times New Roman" charset="0"/>
                          <a:ea typeface="ＭＳ Ｐゴシック" charset="0"/>
                          <a:cs typeface="Times New Roman" charset="0"/>
                        </a:rPr>
                        <a:t> 139 (28.8%)</a:t>
                      </a:r>
                      <a:endParaRPr kumimoji="0" lang="en-US" sz="1800" b="1" i="0" u="none" strike="noStrike" cap="none" normalizeH="0" baseline="0">
                        <a:ln>
                          <a:noFill/>
                        </a:ln>
                        <a:solidFill>
                          <a:schemeClr val="bg2"/>
                        </a:solidFill>
                        <a:effectLst/>
                        <a:latin typeface="Times New Roman" charset="0"/>
                        <a:ea typeface="ＭＳ Ｐゴシック"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r>
              <a:tr h="576263">
                <a:tc>
                  <a:txBody>
                    <a:bodyPr/>
                    <a:lstStyle/>
                    <a:p>
                      <a:pPr marL="342900" marR="0" lvl="0" indent="-342900" algn="l" defTabSz="914400" rtl="0" eaLnBrk="1" fontAlgn="base" latinLnBrk="0" hangingPunct="1">
                        <a:lnSpc>
                          <a:spcPct val="100000"/>
                        </a:lnSpc>
                        <a:spcBef>
                          <a:spcPct val="0"/>
                        </a:spcBef>
                        <a:spcAft>
                          <a:spcPct val="0"/>
                        </a:spcAft>
                        <a:buClr>
                          <a:schemeClr val="bg2"/>
                        </a:buClr>
                        <a:buSzTx/>
                        <a:buFontTx/>
                        <a:buNone/>
                        <a:tabLst/>
                      </a:pPr>
                      <a:r>
                        <a:rPr kumimoji="0" lang="en-US" sz="900" b="1" i="0" u="none" strike="noStrike" cap="none" normalizeH="0" baseline="0">
                          <a:ln>
                            <a:noFill/>
                          </a:ln>
                          <a:solidFill>
                            <a:schemeClr val="bg2"/>
                          </a:solidFill>
                          <a:effectLst/>
                          <a:latin typeface="Times New Roman" charset="0"/>
                          <a:ea typeface="ＭＳ Ｐゴシック" charset="0"/>
                          <a:cs typeface="Times New Roman" charset="0"/>
                        </a:rPr>
                        <a:t>Safe Sex Only Request (entire sample)</a:t>
                      </a:r>
                      <a:endParaRPr kumimoji="0" lang="en-US" sz="800" b="1" i="0" u="none" strike="noStrike" cap="none" normalizeH="0" baseline="0">
                        <a:ln>
                          <a:noFill/>
                        </a:ln>
                        <a:solidFill>
                          <a:schemeClr val="bg2"/>
                        </a:solidFill>
                        <a:effectLst/>
                        <a:latin typeface="Times New Roman" charset="0"/>
                        <a:ea typeface="ＭＳ Ｐゴシック" charset="0"/>
                        <a:cs typeface="Times New Roman" charset="0"/>
                      </a:endParaRPr>
                    </a:p>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sz="900" b="1" i="0" u="none" strike="noStrike" cap="none" normalizeH="0" baseline="0">
                          <a:ln>
                            <a:noFill/>
                          </a:ln>
                          <a:solidFill>
                            <a:schemeClr val="bg2"/>
                          </a:solidFill>
                          <a:effectLst/>
                          <a:latin typeface="Times New Roman" charset="0"/>
                          <a:ea typeface="ＭＳ Ｐゴシック" charset="0"/>
                          <a:cs typeface="Times New Roman" charset="0"/>
                        </a:rPr>
                        <a:t>   Yes</a:t>
                      </a:r>
                      <a:endParaRPr kumimoji="0" lang="en-US" sz="800" b="1" i="0" u="none" strike="noStrike" cap="none" normalizeH="0" baseline="0">
                        <a:ln>
                          <a:noFill/>
                        </a:ln>
                        <a:solidFill>
                          <a:schemeClr val="bg2"/>
                        </a:solidFill>
                        <a:effectLst/>
                        <a:latin typeface="Times New Roman" charset="0"/>
                        <a:ea typeface="ＭＳ Ｐゴシック" charset="0"/>
                        <a:cs typeface="Times New Roman" charset="0"/>
                      </a:endParaRPr>
                    </a:p>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sz="900" b="1" i="0" u="none" strike="noStrike" cap="none" normalizeH="0" baseline="0">
                          <a:ln>
                            <a:noFill/>
                          </a:ln>
                          <a:solidFill>
                            <a:schemeClr val="bg2"/>
                          </a:solidFill>
                          <a:effectLst/>
                          <a:latin typeface="Times New Roman" charset="0"/>
                          <a:ea typeface="ＭＳ Ｐゴシック" charset="0"/>
                          <a:cs typeface="Times New Roman" charset="0"/>
                        </a:rPr>
                        <a:t>   No</a:t>
                      </a:r>
                      <a:endParaRPr kumimoji="0" lang="en-US" sz="1800" b="1" i="0" u="none" strike="noStrike" cap="none" normalizeH="0" baseline="0">
                        <a:ln>
                          <a:noFill/>
                        </a:ln>
                        <a:solidFill>
                          <a:schemeClr val="bg2"/>
                        </a:solidFill>
                        <a:effectLst/>
                        <a:latin typeface="Times New Roman" charset="0"/>
                        <a:ea typeface="ＭＳ Ｐゴシック"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342900" marR="0" lvl="0" indent="-342900" algn="l" defTabSz="914400" rtl="0" eaLnBrk="1" fontAlgn="base" latinLnBrk="0" hangingPunct="1">
                        <a:lnSpc>
                          <a:spcPct val="100000"/>
                        </a:lnSpc>
                        <a:spcBef>
                          <a:spcPct val="0"/>
                        </a:spcBef>
                        <a:spcAft>
                          <a:spcPct val="0"/>
                        </a:spcAft>
                        <a:buClr>
                          <a:schemeClr val="bg2"/>
                        </a:buClr>
                        <a:buSzTx/>
                        <a:buFontTx/>
                        <a:buNone/>
                        <a:tabLst/>
                      </a:pPr>
                      <a:endParaRPr kumimoji="0" lang="en-US" sz="900" b="1" i="0" u="none" strike="noStrike" cap="none" normalizeH="0" baseline="0">
                        <a:ln>
                          <a:noFill/>
                        </a:ln>
                        <a:solidFill>
                          <a:schemeClr val="bg2"/>
                        </a:solidFill>
                        <a:effectLst/>
                        <a:latin typeface="Times New Roman" charset="0"/>
                        <a:ea typeface="ＭＳ Ｐゴシック" charset="0"/>
                        <a:cs typeface="Times New Roman" charset="0"/>
                      </a:endParaRPr>
                    </a:p>
                    <a:p>
                      <a:pPr marL="342900" marR="0" lvl="0" indent="-342900" algn="l" defTabSz="914400" rtl="0" eaLnBrk="1" fontAlgn="base" latinLnBrk="0" hangingPunct="1">
                        <a:lnSpc>
                          <a:spcPct val="100000"/>
                        </a:lnSpc>
                        <a:spcBef>
                          <a:spcPct val="0"/>
                        </a:spcBef>
                        <a:spcAft>
                          <a:spcPct val="0"/>
                        </a:spcAft>
                        <a:buClr>
                          <a:schemeClr val="bg2"/>
                        </a:buClr>
                        <a:buSzTx/>
                        <a:buFontTx/>
                        <a:buNone/>
                        <a:tabLst/>
                      </a:pPr>
                      <a:r>
                        <a:rPr kumimoji="0" lang="en-US" sz="900" b="1" i="0" u="none" strike="noStrike" cap="none" normalizeH="0" baseline="0">
                          <a:ln>
                            <a:noFill/>
                          </a:ln>
                          <a:solidFill>
                            <a:schemeClr val="bg2"/>
                          </a:solidFill>
                          <a:effectLst/>
                          <a:latin typeface="Times New Roman" charset="0"/>
                          <a:ea typeface="ＭＳ Ｐゴシック" charset="0"/>
                          <a:cs typeface="Times New Roman" charset="0"/>
                        </a:rPr>
                        <a:t>160 (33.1%)</a:t>
                      </a:r>
                      <a:endParaRPr kumimoji="0" lang="en-US" sz="800" b="1" i="0" u="none" strike="noStrike" cap="none" normalizeH="0" baseline="0">
                        <a:ln>
                          <a:noFill/>
                        </a:ln>
                        <a:solidFill>
                          <a:schemeClr val="bg2"/>
                        </a:solidFill>
                        <a:effectLst/>
                        <a:latin typeface="Times New Roman" charset="0"/>
                        <a:ea typeface="ＭＳ Ｐゴシック" charset="0"/>
                        <a:cs typeface="Times New Roman" charset="0"/>
                      </a:endParaRPr>
                    </a:p>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sz="900" b="1" i="0" u="none" strike="noStrike" cap="none" normalizeH="0" baseline="0">
                          <a:ln>
                            <a:noFill/>
                          </a:ln>
                          <a:solidFill>
                            <a:schemeClr val="bg2"/>
                          </a:solidFill>
                          <a:effectLst/>
                          <a:latin typeface="Times New Roman" charset="0"/>
                          <a:ea typeface="ＭＳ Ｐゴシック" charset="0"/>
                          <a:cs typeface="Times New Roman" charset="0"/>
                        </a:rPr>
                        <a:t>323 (66.9%)</a:t>
                      </a:r>
                      <a:endParaRPr kumimoji="0" lang="en-US" sz="800" b="1" i="0" u="none" strike="noStrike" cap="none" normalizeH="0" baseline="0">
                        <a:ln>
                          <a:noFill/>
                        </a:ln>
                        <a:solidFill>
                          <a:schemeClr val="bg2"/>
                        </a:solidFill>
                        <a:effectLst/>
                        <a:latin typeface="Times New Roman" charset="0"/>
                        <a:ea typeface="ＭＳ Ｐゴシック" charset="0"/>
                        <a:cs typeface="Times New Roman"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r>
              <a:tr h="1362075">
                <a:tc>
                  <a:txBody>
                    <a:bodyPr/>
                    <a:lstStyle/>
                    <a:p>
                      <a:pPr marL="342900" marR="0" lvl="0" indent="-342900" algn="l" defTabSz="914400" rtl="0" eaLnBrk="1" fontAlgn="base" latinLnBrk="0" hangingPunct="1">
                        <a:lnSpc>
                          <a:spcPct val="100000"/>
                        </a:lnSpc>
                        <a:spcBef>
                          <a:spcPct val="0"/>
                        </a:spcBef>
                        <a:spcAft>
                          <a:spcPct val="0"/>
                        </a:spcAft>
                        <a:buClr>
                          <a:schemeClr val="bg2"/>
                        </a:buClr>
                        <a:buSzTx/>
                        <a:buFontTx/>
                        <a:buNone/>
                        <a:tabLst/>
                      </a:pPr>
                      <a:r>
                        <a:rPr kumimoji="0" lang="en-US" sz="900" b="1" i="0" u="none" strike="noStrike" cap="none" normalizeH="0" baseline="0">
                          <a:ln>
                            <a:noFill/>
                          </a:ln>
                          <a:solidFill>
                            <a:schemeClr val="bg2"/>
                          </a:solidFill>
                          <a:effectLst/>
                          <a:latin typeface="Times New Roman" charset="0"/>
                          <a:ea typeface="ＭＳ Ｐゴシック" charset="0"/>
                          <a:cs typeface="Times New Roman" charset="0"/>
                        </a:rPr>
                        <a:t>Safe Sex Only Request </a:t>
                      </a:r>
                      <a:endParaRPr kumimoji="0" lang="en-US" sz="800" b="1" i="0" u="none" strike="noStrike" cap="none" normalizeH="0" baseline="0">
                        <a:ln>
                          <a:noFill/>
                        </a:ln>
                        <a:solidFill>
                          <a:schemeClr val="bg2"/>
                        </a:solidFill>
                        <a:effectLst/>
                        <a:latin typeface="Times New Roman" charset="0"/>
                        <a:ea typeface="ＭＳ Ｐゴシック" charset="0"/>
                        <a:cs typeface="Times New Roman" charset="0"/>
                      </a:endParaRPr>
                    </a:p>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sz="900" b="1" i="0" u="none" strike="noStrike" cap="none" normalizeH="0" baseline="0">
                          <a:ln>
                            <a:noFill/>
                          </a:ln>
                          <a:solidFill>
                            <a:schemeClr val="bg2"/>
                          </a:solidFill>
                          <a:effectLst/>
                          <a:latin typeface="Times New Roman" charset="0"/>
                          <a:ea typeface="ＭＳ Ｐゴシック" charset="0"/>
                          <a:cs typeface="Times New Roman" charset="0"/>
                        </a:rPr>
                        <a:t>(by HIV serostatus classification)</a:t>
                      </a:r>
                      <a:endParaRPr kumimoji="0" lang="en-US" sz="800" b="1" i="0" u="none" strike="noStrike" cap="none" normalizeH="0" baseline="0">
                        <a:ln>
                          <a:noFill/>
                        </a:ln>
                        <a:solidFill>
                          <a:schemeClr val="bg2"/>
                        </a:solidFill>
                        <a:effectLst/>
                        <a:latin typeface="Times New Roman" charset="0"/>
                        <a:ea typeface="ＭＳ Ｐゴシック" charset="0"/>
                        <a:cs typeface="Times New Roman" charset="0"/>
                      </a:endParaRPr>
                    </a:p>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sz="900" b="1" i="0" u="none" strike="noStrike" cap="none" normalizeH="0" baseline="0">
                          <a:ln>
                            <a:noFill/>
                          </a:ln>
                          <a:solidFill>
                            <a:schemeClr val="bg2"/>
                          </a:solidFill>
                          <a:effectLst/>
                          <a:latin typeface="Times New Roman" charset="0"/>
                          <a:ea typeface="ＭＳ Ｐゴシック" charset="0"/>
                          <a:cs typeface="Times New Roman" charset="0"/>
                        </a:rPr>
                        <a:t>Yes- HIV +</a:t>
                      </a:r>
                      <a:endParaRPr kumimoji="0" lang="en-US" sz="800" b="1" i="0" u="none" strike="noStrike" cap="none" normalizeH="0" baseline="0">
                        <a:ln>
                          <a:noFill/>
                        </a:ln>
                        <a:solidFill>
                          <a:schemeClr val="bg2"/>
                        </a:solidFill>
                        <a:effectLst/>
                        <a:latin typeface="Times New Roman" charset="0"/>
                        <a:ea typeface="ＭＳ Ｐゴシック" charset="0"/>
                        <a:cs typeface="Times New Roman" charset="0"/>
                      </a:endParaRPr>
                    </a:p>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sz="900" b="1" i="0" u="none" strike="noStrike" cap="none" normalizeH="0" baseline="0">
                          <a:ln>
                            <a:noFill/>
                          </a:ln>
                          <a:solidFill>
                            <a:schemeClr val="bg2"/>
                          </a:solidFill>
                          <a:effectLst/>
                          <a:latin typeface="Times New Roman" charset="0"/>
                          <a:ea typeface="ＭＳ Ｐゴシック" charset="0"/>
                          <a:cs typeface="Times New Roman" charset="0"/>
                        </a:rPr>
                        <a:t>Yes- unknown/undisclosed serostatus</a:t>
                      </a:r>
                      <a:endParaRPr kumimoji="0" lang="en-US" sz="800" b="1" i="0" u="none" strike="noStrike" cap="none" normalizeH="0" baseline="0">
                        <a:ln>
                          <a:noFill/>
                        </a:ln>
                        <a:solidFill>
                          <a:schemeClr val="bg2"/>
                        </a:solidFill>
                        <a:effectLst/>
                        <a:latin typeface="Times New Roman" charset="0"/>
                        <a:ea typeface="ＭＳ Ｐゴシック" charset="0"/>
                        <a:cs typeface="Times New Roman" charset="0"/>
                      </a:endParaRPr>
                    </a:p>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sz="900" b="1" i="0" u="none" strike="noStrike" cap="none" normalizeH="0" baseline="0">
                          <a:ln>
                            <a:noFill/>
                          </a:ln>
                          <a:solidFill>
                            <a:schemeClr val="bg2"/>
                          </a:solidFill>
                          <a:effectLst/>
                          <a:latin typeface="Times New Roman" charset="0"/>
                          <a:ea typeface="ＭＳ Ｐゴシック" charset="0"/>
                          <a:cs typeface="Times New Roman" charset="0"/>
                        </a:rPr>
                        <a:t>Yes- HIV -</a:t>
                      </a:r>
                      <a:endParaRPr kumimoji="0" lang="en-US" sz="800" b="1" i="0" u="none" strike="noStrike" cap="none" normalizeH="0" baseline="0">
                        <a:ln>
                          <a:noFill/>
                        </a:ln>
                        <a:solidFill>
                          <a:schemeClr val="bg2"/>
                        </a:solidFill>
                        <a:effectLst/>
                        <a:latin typeface="Times New Roman" charset="0"/>
                        <a:ea typeface="ＭＳ Ｐゴシック" charset="0"/>
                        <a:cs typeface="Times New Roman" charset="0"/>
                      </a:endParaRPr>
                    </a:p>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sz="900" b="1" i="0" u="none" strike="noStrike" cap="none" normalizeH="0" baseline="0">
                          <a:ln>
                            <a:noFill/>
                          </a:ln>
                          <a:solidFill>
                            <a:schemeClr val="bg2"/>
                          </a:solidFill>
                          <a:effectLst/>
                          <a:latin typeface="Times New Roman" charset="0"/>
                          <a:ea typeface="ＭＳ Ｐゴシック" charset="0"/>
                          <a:cs typeface="Times New Roman" charset="0"/>
                        </a:rPr>
                        <a:t>No-  HIV +</a:t>
                      </a:r>
                      <a:endParaRPr kumimoji="0" lang="en-US" sz="800" b="1" i="0" u="none" strike="noStrike" cap="none" normalizeH="0" baseline="0">
                        <a:ln>
                          <a:noFill/>
                        </a:ln>
                        <a:solidFill>
                          <a:schemeClr val="bg2"/>
                        </a:solidFill>
                        <a:effectLst/>
                        <a:latin typeface="Times New Roman" charset="0"/>
                        <a:ea typeface="ＭＳ Ｐゴシック" charset="0"/>
                        <a:cs typeface="Times New Roman" charset="0"/>
                      </a:endParaRPr>
                    </a:p>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sz="900" b="1" i="0" u="none" strike="noStrike" cap="none" normalizeH="0" baseline="0">
                          <a:ln>
                            <a:noFill/>
                          </a:ln>
                          <a:solidFill>
                            <a:schemeClr val="bg2"/>
                          </a:solidFill>
                          <a:effectLst/>
                          <a:latin typeface="Times New Roman" charset="0"/>
                          <a:ea typeface="ＭＳ Ｐゴシック" charset="0"/>
                          <a:cs typeface="Times New Roman" charset="0"/>
                        </a:rPr>
                        <a:t>No- unknown/undisclosed serostatus</a:t>
                      </a:r>
                      <a:endParaRPr kumimoji="0" lang="en-US" sz="800" b="1" i="0" u="none" strike="noStrike" cap="none" normalizeH="0" baseline="0">
                        <a:ln>
                          <a:noFill/>
                        </a:ln>
                        <a:solidFill>
                          <a:schemeClr val="bg2"/>
                        </a:solidFill>
                        <a:effectLst/>
                        <a:latin typeface="Times New Roman" charset="0"/>
                        <a:ea typeface="ＭＳ Ｐゴシック" charset="0"/>
                        <a:cs typeface="Times New Roman" charset="0"/>
                      </a:endParaRPr>
                    </a:p>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sz="900" b="1" i="0" u="none" strike="noStrike" cap="none" normalizeH="0" baseline="0">
                          <a:ln>
                            <a:noFill/>
                          </a:ln>
                          <a:solidFill>
                            <a:schemeClr val="bg2"/>
                          </a:solidFill>
                          <a:effectLst/>
                          <a:latin typeface="Times New Roman" charset="0"/>
                          <a:ea typeface="ＭＳ Ｐゴシック" charset="0"/>
                          <a:cs typeface="Times New Roman" charset="0"/>
                        </a:rPr>
                        <a:t>No- HIV -</a:t>
                      </a:r>
                      <a:endParaRPr kumimoji="0" lang="en-US" sz="1800" b="1" i="0" u="none" strike="noStrike" cap="none" normalizeH="0" baseline="0">
                        <a:ln>
                          <a:noFill/>
                        </a:ln>
                        <a:solidFill>
                          <a:schemeClr val="bg2"/>
                        </a:solidFill>
                        <a:effectLst/>
                        <a:latin typeface="Times New Roman" charset="0"/>
                        <a:ea typeface="ＭＳ Ｐゴシック"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342900" marR="0" lvl="0" indent="-342900" algn="l" defTabSz="914400" rtl="0" eaLnBrk="1" fontAlgn="base" latinLnBrk="0" hangingPunct="1">
                        <a:lnSpc>
                          <a:spcPct val="100000"/>
                        </a:lnSpc>
                        <a:spcBef>
                          <a:spcPct val="0"/>
                        </a:spcBef>
                        <a:spcAft>
                          <a:spcPct val="0"/>
                        </a:spcAft>
                        <a:buClr>
                          <a:schemeClr val="bg2"/>
                        </a:buClr>
                        <a:buSzTx/>
                        <a:buFontTx/>
                        <a:buNone/>
                        <a:tabLst/>
                      </a:pPr>
                      <a:endParaRPr kumimoji="0" lang="en-US" sz="900" b="1" i="0" u="none" strike="noStrike" cap="none" normalizeH="0" baseline="0">
                        <a:ln>
                          <a:noFill/>
                        </a:ln>
                        <a:solidFill>
                          <a:schemeClr val="bg2"/>
                        </a:solidFill>
                        <a:effectLst/>
                        <a:latin typeface="Times New Roman" charset="0"/>
                        <a:ea typeface="ＭＳ Ｐゴシック" charset="0"/>
                        <a:cs typeface="Times New Roman" charset="0"/>
                      </a:endParaRPr>
                    </a:p>
                    <a:p>
                      <a:pPr marL="342900" marR="0" lvl="0" indent="-342900" algn="l" defTabSz="914400" rtl="0" eaLnBrk="1" fontAlgn="base" latinLnBrk="0" hangingPunct="1">
                        <a:lnSpc>
                          <a:spcPct val="100000"/>
                        </a:lnSpc>
                        <a:spcBef>
                          <a:spcPct val="0"/>
                        </a:spcBef>
                        <a:spcAft>
                          <a:spcPct val="0"/>
                        </a:spcAft>
                        <a:buClr>
                          <a:schemeClr val="bg2"/>
                        </a:buClr>
                        <a:buSzTx/>
                        <a:buFontTx/>
                        <a:buNone/>
                        <a:tabLst/>
                      </a:pPr>
                      <a:endParaRPr kumimoji="0" lang="en-US" sz="900" b="1" i="0" u="none" strike="noStrike" cap="none" normalizeH="0" baseline="0">
                        <a:ln>
                          <a:noFill/>
                        </a:ln>
                        <a:solidFill>
                          <a:schemeClr val="bg2"/>
                        </a:solidFill>
                        <a:effectLst/>
                        <a:latin typeface="Times New Roman" charset="0"/>
                        <a:ea typeface="ＭＳ Ｐゴシック" charset="0"/>
                        <a:cs typeface="Times New Roman" charset="0"/>
                      </a:endParaRPr>
                    </a:p>
                    <a:p>
                      <a:pPr marL="342900" marR="0" lvl="0" indent="-342900" algn="l" defTabSz="914400" rtl="0" eaLnBrk="1" fontAlgn="base" latinLnBrk="0" hangingPunct="1">
                        <a:lnSpc>
                          <a:spcPct val="100000"/>
                        </a:lnSpc>
                        <a:spcBef>
                          <a:spcPct val="0"/>
                        </a:spcBef>
                        <a:spcAft>
                          <a:spcPct val="0"/>
                        </a:spcAft>
                        <a:buClr>
                          <a:schemeClr val="bg2"/>
                        </a:buClr>
                        <a:buSzTx/>
                        <a:buFontTx/>
                        <a:buNone/>
                        <a:tabLst/>
                      </a:pPr>
                      <a:r>
                        <a:rPr kumimoji="0" lang="en-US" sz="900" b="1" i="0" u="none" strike="noStrike" cap="none" normalizeH="0" baseline="0">
                          <a:ln>
                            <a:noFill/>
                          </a:ln>
                          <a:solidFill>
                            <a:schemeClr val="bg2"/>
                          </a:solidFill>
                          <a:effectLst/>
                          <a:latin typeface="Times New Roman" charset="0"/>
                          <a:ea typeface="ＭＳ Ｐゴシック" charset="0"/>
                          <a:cs typeface="Times New Roman" charset="0"/>
                        </a:rPr>
                        <a:t>4 (14.8%)</a:t>
                      </a:r>
                      <a:endParaRPr kumimoji="0" lang="en-US" sz="800" b="1" i="0" u="none" strike="noStrike" cap="none" normalizeH="0" baseline="0">
                        <a:ln>
                          <a:noFill/>
                        </a:ln>
                        <a:solidFill>
                          <a:schemeClr val="bg2"/>
                        </a:solidFill>
                        <a:effectLst/>
                        <a:latin typeface="Times New Roman" charset="0"/>
                        <a:ea typeface="ＭＳ Ｐゴシック" charset="0"/>
                        <a:cs typeface="Times New Roman" charset="0"/>
                      </a:endParaRPr>
                    </a:p>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sz="900" b="1" i="0" u="none" strike="noStrike" cap="none" normalizeH="0" baseline="0">
                          <a:ln>
                            <a:noFill/>
                          </a:ln>
                          <a:solidFill>
                            <a:schemeClr val="bg2"/>
                          </a:solidFill>
                          <a:effectLst/>
                          <a:latin typeface="Times New Roman" charset="0"/>
                          <a:ea typeface="ＭＳ Ｐゴシック" charset="0"/>
                          <a:cs typeface="Times New Roman" charset="0"/>
                        </a:rPr>
                        <a:t>10 (7.9%)</a:t>
                      </a:r>
                      <a:endParaRPr kumimoji="0" lang="en-US" sz="800" b="1" i="0" u="none" strike="noStrike" cap="none" normalizeH="0" baseline="0">
                        <a:ln>
                          <a:noFill/>
                        </a:ln>
                        <a:solidFill>
                          <a:schemeClr val="bg2"/>
                        </a:solidFill>
                        <a:effectLst/>
                        <a:latin typeface="Times New Roman" charset="0"/>
                        <a:ea typeface="ＭＳ Ｐゴシック" charset="0"/>
                        <a:cs typeface="Times New Roman" charset="0"/>
                      </a:endParaRPr>
                    </a:p>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sz="900" b="1" i="0" u="none" strike="noStrike" cap="none" normalizeH="0" baseline="0">
                          <a:ln>
                            <a:noFill/>
                          </a:ln>
                          <a:solidFill>
                            <a:schemeClr val="bg2"/>
                          </a:solidFill>
                          <a:effectLst/>
                          <a:latin typeface="Times New Roman" charset="0"/>
                          <a:ea typeface="ＭＳ Ｐゴシック" charset="0"/>
                          <a:cs typeface="Times New Roman" charset="0"/>
                        </a:rPr>
                        <a:t>146 (44.2%)</a:t>
                      </a:r>
                      <a:endParaRPr kumimoji="0" lang="en-US" sz="800" b="1" i="0" u="none" strike="noStrike" cap="none" normalizeH="0" baseline="0">
                        <a:ln>
                          <a:noFill/>
                        </a:ln>
                        <a:solidFill>
                          <a:schemeClr val="bg2"/>
                        </a:solidFill>
                        <a:effectLst/>
                        <a:latin typeface="Times New Roman" charset="0"/>
                        <a:ea typeface="ＭＳ Ｐゴシック" charset="0"/>
                        <a:cs typeface="Times New Roman" charset="0"/>
                      </a:endParaRPr>
                    </a:p>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sz="900" b="1" i="0" u="none" strike="noStrike" cap="none" normalizeH="0" baseline="0">
                          <a:ln>
                            <a:noFill/>
                          </a:ln>
                          <a:solidFill>
                            <a:schemeClr val="bg2"/>
                          </a:solidFill>
                          <a:effectLst/>
                          <a:latin typeface="Times New Roman" charset="0"/>
                          <a:ea typeface="ＭＳ Ｐゴシック" charset="0"/>
                          <a:cs typeface="Times New Roman" charset="0"/>
                        </a:rPr>
                        <a:t>23 (85.2%)</a:t>
                      </a:r>
                      <a:endParaRPr kumimoji="0" lang="en-US" sz="800" b="1" i="0" u="none" strike="noStrike" cap="none" normalizeH="0" baseline="0">
                        <a:ln>
                          <a:noFill/>
                        </a:ln>
                        <a:solidFill>
                          <a:schemeClr val="bg2"/>
                        </a:solidFill>
                        <a:effectLst/>
                        <a:latin typeface="Times New Roman" charset="0"/>
                        <a:ea typeface="ＭＳ Ｐゴシック" charset="0"/>
                        <a:cs typeface="Times New Roman" charset="0"/>
                      </a:endParaRPr>
                    </a:p>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sz="900" b="1" i="0" u="none" strike="noStrike" cap="none" normalizeH="0" baseline="0">
                          <a:ln>
                            <a:noFill/>
                          </a:ln>
                          <a:solidFill>
                            <a:schemeClr val="bg2"/>
                          </a:solidFill>
                          <a:effectLst/>
                          <a:latin typeface="Times New Roman" charset="0"/>
                          <a:ea typeface="ＭＳ Ｐゴシック" charset="0"/>
                          <a:cs typeface="Times New Roman" charset="0"/>
                        </a:rPr>
                        <a:t>116 (35.9%)</a:t>
                      </a:r>
                      <a:endParaRPr kumimoji="0" lang="en-US" sz="800" b="1" i="0" u="none" strike="noStrike" cap="none" normalizeH="0" baseline="0">
                        <a:ln>
                          <a:noFill/>
                        </a:ln>
                        <a:solidFill>
                          <a:schemeClr val="bg2"/>
                        </a:solidFill>
                        <a:effectLst/>
                        <a:latin typeface="Times New Roman" charset="0"/>
                        <a:ea typeface="ＭＳ Ｐゴシック" charset="0"/>
                        <a:cs typeface="Times New Roman" charset="0"/>
                      </a:endParaRPr>
                    </a:p>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sz="900" b="1" i="0" u="none" strike="noStrike" cap="none" normalizeH="0" baseline="0">
                          <a:ln>
                            <a:noFill/>
                          </a:ln>
                          <a:solidFill>
                            <a:schemeClr val="bg2"/>
                          </a:solidFill>
                          <a:effectLst/>
                          <a:latin typeface="Times New Roman" charset="0"/>
                          <a:ea typeface="ＭＳ Ｐゴシック" charset="0"/>
                          <a:cs typeface="Times New Roman" charset="0"/>
                        </a:rPr>
                        <a:t>184 (55.8%)</a:t>
                      </a:r>
                      <a:endParaRPr kumimoji="0" lang="en-US" sz="800" b="1" i="0" u="none" strike="noStrike" cap="none" normalizeH="0" baseline="0">
                        <a:ln>
                          <a:noFill/>
                        </a:ln>
                        <a:solidFill>
                          <a:schemeClr val="bg2"/>
                        </a:solidFill>
                        <a:effectLst/>
                        <a:latin typeface="Times New Roman" charset="0"/>
                        <a:ea typeface="ＭＳ Ｐゴシック" charset="0"/>
                        <a:cs typeface="Times New Roman"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r>
              <a:tr h="419100">
                <a:tc>
                  <a:txBody>
                    <a:bodyPr/>
                    <a:lstStyle/>
                    <a:p>
                      <a:pPr marL="342900" marR="0" lvl="0" indent="-342900" algn="l" defTabSz="914400" rtl="0" eaLnBrk="1" fontAlgn="base" latinLnBrk="0" hangingPunct="1">
                        <a:lnSpc>
                          <a:spcPct val="100000"/>
                        </a:lnSpc>
                        <a:spcBef>
                          <a:spcPct val="0"/>
                        </a:spcBef>
                        <a:spcAft>
                          <a:spcPct val="0"/>
                        </a:spcAft>
                        <a:buClr>
                          <a:schemeClr val="bg2"/>
                        </a:buClr>
                        <a:buSzTx/>
                        <a:buFontTx/>
                        <a:buNone/>
                        <a:tabLst/>
                      </a:pPr>
                      <a:r>
                        <a:rPr kumimoji="0" lang="en-US" sz="900" b="1" i="0" u="none" strike="noStrike" cap="none" normalizeH="0" baseline="0">
                          <a:ln>
                            <a:noFill/>
                          </a:ln>
                          <a:solidFill>
                            <a:schemeClr val="bg2"/>
                          </a:solidFill>
                          <a:effectLst/>
                          <a:latin typeface="Times New Roman" charset="0"/>
                          <a:ea typeface="ＭＳ Ｐゴシック" charset="0"/>
                          <a:cs typeface="Times New Roman" charset="0"/>
                        </a:rPr>
                        <a:t>Bareback Sex Requested</a:t>
                      </a:r>
                      <a:endParaRPr kumimoji="0" lang="en-US" sz="800" b="1" i="0" u="none" strike="noStrike" cap="none" normalizeH="0" baseline="0">
                        <a:ln>
                          <a:noFill/>
                        </a:ln>
                        <a:solidFill>
                          <a:schemeClr val="bg2"/>
                        </a:solidFill>
                        <a:effectLst/>
                        <a:latin typeface="Times New Roman" charset="0"/>
                        <a:ea typeface="ＭＳ Ｐゴシック" charset="0"/>
                        <a:cs typeface="Times New Roman" charset="0"/>
                      </a:endParaRPr>
                    </a:p>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sz="900" b="1" i="0" u="none" strike="noStrike" cap="none" normalizeH="0" baseline="0">
                          <a:ln>
                            <a:noFill/>
                          </a:ln>
                          <a:solidFill>
                            <a:schemeClr val="bg2"/>
                          </a:solidFill>
                          <a:effectLst/>
                          <a:latin typeface="Times New Roman" charset="0"/>
                          <a:ea typeface="ＭＳ Ｐゴシック" charset="0"/>
                          <a:cs typeface="Times New Roman" charset="0"/>
                        </a:rPr>
                        <a:t>   Yes/    No</a:t>
                      </a:r>
                      <a:endParaRPr kumimoji="0" lang="en-US" sz="1800" b="1" i="0" u="none" strike="noStrike" cap="none" normalizeH="0" baseline="0">
                        <a:ln>
                          <a:noFill/>
                        </a:ln>
                        <a:solidFill>
                          <a:schemeClr val="bg2"/>
                        </a:solidFill>
                        <a:effectLst/>
                        <a:latin typeface="Times New Roman" charset="0"/>
                        <a:ea typeface="ＭＳ Ｐゴシック"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342900" marR="0" lvl="0" indent="-342900" algn="l" defTabSz="914400" rtl="0" eaLnBrk="1" fontAlgn="base" latinLnBrk="0" hangingPunct="1">
                        <a:lnSpc>
                          <a:spcPct val="100000"/>
                        </a:lnSpc>
                        <a:spcBef>
                          <a:spcPct val="0"/>
                        </a:spcBef>
                        <a:spcAft>
                          <a:spcPct val="0"/>
                        </a:spcAft>
                        <a:buClr>
                          <a:schemeClr val="bg2"/>
                        </a:buClr>
                        <a:buSzTx/>
                        <a:buFontTx/>
                        <a:buNone/>
                        <a:tabLst/>
                      </a:pPr>
                      <a:endParaRPr kumimoji="0" lang="en-US" sz="900" b="1" i="0" u="none" strike="noStrike" cap="none" normalizeH="0" baseline="0">
                        <a:ln>
                          <a:noFill/>
                        </a:ln>
                        <a:solidFill>
                          <a:schemeClr val="bg2"/>
                        </a:solidFill>
                        <a:effectLst/>
                        <a:latin typeface="Times New Roman" charset="0"/>
                        <a:ea typeface="ＭＳ Ｐゴシック" charset="0"/>
                        <a:cs typeface="Times New Roman" charset="0"/>
                      </a:endParaRPr>
                    </a:p>
                    <a:p>
                      <a:pPr marL="342900" marR="0" lvl="0" indent="-342900" algn="l" defTabSz="914400" rtl="0" eaLnBrk="1" fontAlgn="base" latinLnBrk="0" hangingPunct="1">
                        <a:lnSpc>
                          <a:spcPct val="100000"/>
                        </a:lnSpc>
                        <a:spcBef>
                          <a:spcPct val="0"/>
                        </a:spcBef>
                        <a:spcAft>
                          <a:spcPct val="0"/>
                        </a:spcAft>
                        <a:buClr>
                          <a:schemeClr val="bg2"/>
                        </a:buClr>
                        <a:buSzTx/>
                        <a:buFontTx/>
                        <a:buNone/>
                        <a:tabLst/>
                      </a:pPr>
                      <a:r>
                        <a:rPr kumimoji="0" lang="en-US" sz="900" b="1" i="0" u="none" strike="noStrike" cap="none" normalizeH="0" baseline="0">
                          <a:ln>
                            <a:noFill/>
                          </a:ln>
                          <a:solidFill>
                            <a:schemeClr val="bg2"/>
                          </a:solidFill>
                          <a:effectLst/>
                          <a:latin typeface="Times New Roman" charset="0"/>
                          <a:ea typeface="ＭＳ Ｐゴシック" charset="0"/>
                          <a:cs typeface="Times New Roman" charset="0"/>
                        </a:rPr>
                        <a:t> 11 (2.3%)/ 472 (97.7%)</a:t>
                      </a:r>
                      <a:endParaRPr kumimoji="0" lang="en-US" sz="800" b="1" i="0" u="none" strike="noStrike" cap="none" normalizeH="0" baseline="0">
                        <a:ln>
                          <a:noFill/>
                        </a:ln>
                        <a:solidFill>
                          <a:schemeClr val="bg2"/>
                        </a:solidFill>
                        <a:effectLst/>
                        <a:latin typeface="Times New Roman" charset="0"/>
                        <a:ea typeface="ＭＳ Ｐゴシック" charset="0"/>
                        <a:cs typeface="Times New Roman"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r>
            </a:tbl>
          </a:graphicData>
        </a:graphic>
      </p:graphicFrame>
      <p:sp>
        <p:nvSpPr>
          <p:cNvPr id="338973" name="Rectangle 29"/>
          <p:cNvSpPr>
            <a:spLocks noGrp="1" noChangeArrowheads="1"/>
          </p:cNvSpPr>
          <p:nvPr>
            <p:ph sz="half" idx="1"/>
          </p:nvPr>
        </p:nvSpPr>
        <p:spPr>
          <a:xfrm>
            <a:off x="457200" y="1524000"/>
            <a:ext cx="3473450" cy="4495800"/>
          </a:xfrm>
        </p:spPr>
        <p:txBody>
          <a:bodyPr/>
          <a:lstStyle/>
          <a:p>
            <a:endParaRPr lang="en-US" sz="2000"/>
          </a:p>
        </p:txBody>
      </p:sp>
    </p:spTree>
  </p:cSld>
  <p:clrMapOvr>
    <a:masterClrMapping/>
  </p:clrMapOvr>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0994" name="Rectangle 2"/>
          <p:cNvSpPr>
            <a:spLocks noGrp="1" noChangeArrowheads="1"/>
          </p:cNvSpPr>
          <p:nvPr>
            <p:ph type="title"/>
          </p:nvPr>
        </p:nvSpPr>
        <p:spPr>
          <a:xfrm>
            <a:off x="685800" y="304800"/>
            <a:ext cx="7772400" cy="1143000"/>
          </a:xfrm>
        </p:spPr>
        <p:txBody>
          <a:bodyPr/>
          <a:lstStyle/>
          <a:p>
            <a:r>
              <a:rPr lang="en-US" b="0" dirty="0">
                <a:latin typeface="Times New Roman"/>
                <a:cs typeface="Times New Roman"/>
              </a:rPr>
              <a:t>Results</a:t>
            </a:r>
          </a:p>
        </p:txBody>
      </p:sp>
      <p:sp>
        <p:nvSpPr>
          <p:cNvPr id="340995" name="Rectangle 3"/>
          <p:cNvSpPr>
            <a:spLocks noGrp="1" noChangeArrowheads="1"/>
          </p:cNvSpPr>
          <p:nvPr>
            <p:ph type="body" idx="1"/>
          </p:nvPr>
        </p:nvSpPr>
        <p:spPr>
          <a:xfrm>
            <a:off x="533400" y="1295400"/>
            <a:ext cx="8001000" cy="4648200"/>
          </a:xfrm>
        </p:spPr>
        <p:txBody>
          <a:bodyPr/>
          <a:lstStyle/>
          <a:p>
            <a:pPr lvl="1">
              <a:lnSpc>
                <a:spcPct val="80000"/>
              </a:lnSpc>
            </a:pPr>
            <a:r>
              <a:rPr lang="en-US" sz="2400" b="0" dirty="0">
                <a:latin typeface="Times New Roman"/>
                <a:cs typeface="Times New Roman"/>
              </a:rPr>
              <a:t>Only 11 individuals (2.3%) requested bareback sex.</a:t>
            </a:r>
          </a:p>
          <a:p>
            <a:pPr lvl="1">
              <a:lnSpc>
                <a:spcPct val="80000"/>
              </a:lnSpc>
            </a:pPr>
            <a:r>
              <a:rPr lang="en-US" sz="2400" b="0" dirty="0">
                <a:latin typeface="Times New Roman"/>
                <a:cs typeface="Times New Roman"/>
              </a:rPr>
              <a:t>Only one-third of the sample requested safe sex only:  </a:t>
            </a:r>
          </a:p>
          <a:p>
            <a:pPr lvl="2">
              <a:lnSpc>
                <a:spcPct val="80000"/>
              </a:lnSpc>
            </a:pPr>
            <a:r>
              <a:rPr lang="en-US" sz="2400" b="0" dirty="0">
                <a:latin typeface="Times New Roman"/>
                <a:cs typeface="Times New Roman"/>
              </a:rPr>
              <a:t>When evaluated according to HIV </a:t>
            </a:r>
            <a:r>
              <a:rPr lang="en-US" sz="2400" b="0" dirty="0" err="1">
                <a:latin typeface="Times New Roman"/>
                <a:cs typeface="Times New Roman"/>
              </a:rPr>
              <a:t>serostatus</a:t>
            </a:r>
            <a:r>
              <a:rPr lang="en-US" sz="2400" b="0" dirty="0">
                <a:latin typeface="Times New Roman"/>
                <a:cs typeface="Times New Roman"/>
              </a:rPr>
              <a:t>, those that were HIV negative requested safe sex 44% of the time compared to only 15% of HIV positive individuals and 8% of individuals with unknown or unreported HIV status. </a:t>
            </a:r>
          </a:p>
          <a:p>
            <a:pPr lvl="1">
              <a:lnSpc>
                <a:spcPct val="80000"/>
              </a:lnSpc>
            </a:pPr>
            <a:r>
              <a:rPr lang="en-US" sz="2400" b="0" dirty="0">
                <a:latin typeface="Times New Roman"/>
                <a:cs typeface="Times New Roman"/>
              </a:rPr>
              <a:t>Findings were statistically different (Chi 2=58.585, </a:t>
            </a:r>
            <a:r>
              <a:rPr lang="en-US" sz="2400" b="0" dirty="0" err="1">
                <a:latin typeface="Times New Roman"/>
                <a:cs typeface="Times New Roman"/>
              </a:rPr>
              <a:t>df</a:t>
            </a:r>
            <a:r>
              <a:rPr lang="en-US" sz="2400" b="0" dirty="0">
                <a:latin typeface="Times New Roman"/>
                <a:cs typeface="Times New Roman"/>
              </a:rPr>
              <a:t> 2, p=.000).  </a:t>
            </a:r>
          </a:p>
          <a:p>
            <a:pPr lvl="1">
              <a:lnSpc>
                <a:spcPct val="80000"/>
              </a:lnSpc>
            </a:pPr>
            <a:r>
              <a:rPr lang="en-US" sz="2400" b="0" dirty="0">
                <a:latin typeface="Times New Roman"/>
                <a:cs typeface="Times New Roman"/>
              </a:rPr>
              <a:t>Of the 11 requesting BB sex:</a:t>
            </a:r>
          </a:p>
          <a:p>
            <a:pPr lvl="2">
              <a:lnSpc>
                <a:spcPct val="80000"/>
              </a:lnSpc>
            </a:pPr>
            <a:r>
              <a:rPr lang="en-US" sz="2400" b="0" dirty="0">
                <a:latin typeface="Times New Roman"/>
                <a:cs typeface="Times New Roman"/>
              </a:rPr>
              <a:t>Those HIV negative requested BB sex only 0.6% of the time compared to 11.1% of those HIV positive and 4.8% of those with unknown or not disclosed status.  </a:t>
            </a:r>
          </a:p>
          <a:p>
            <a:pPr lvl="1">
              <a:lnSpc>
                <a:spcPct val="80000"/>
              </a:lnSpc>
            </a:pPr>
            <a:r>
              <a:rPr lang="en-US" sz="2400" b="0" dirty="0">
                <a:latin typeface="Times New Roman"/>
                <a:cs typeface="Times New Roman"/>
              </a:rPr>
              <a:t>Findings were significantly different (Chi 2=17.104, </a:t>
            </a:r>
            <a:r>
              <a:rPr lang="en-US" sz="2400" b="0" dirty="0" err="1">
                <a:latin typeface="Times New Roman"/>
                <a:cs typeface="Times New Roman"/>
              </a:rPr>
              <a:t>df</a:t>
            </a:r>
            <a:r>
              <a:rPr lang="en-US" sz="2400" b="0" dirty="0">
                <a:latin typeface="Times New Roman"/>
                <a:cs typeface="Times New Roman"/>
              </a:rPr>
              <a:t> 2, p=.000).</a:t>
            </a:r>
          </a:p>
          <a:p>
            <a:pPr>
              <a:lnSpc>
                <a:spcPct val="80000"/>
              </a:lnSpc>
            </a:pPr>
            <a:endParaRPr lang="en-US" sz="2000" b="0" dirty="0">
              <a:latin typeface="Times New Roman"/>
              <a:cs typeface="Times New Roman"/>
            </a:endParaRPr>
          </a:p>
        </p:txBody>
      </p:sp>
    </p:spTree>
  </p:cSld>
  <p:clrMapOvr>
    <a:masterClrMapping/>
  </p:clrMapOvr>
  <p:timing>
    <p:tnLst>
      <p:par>
        <p:cTn xmlns:p14="http://schemas.microsoft.com/office/powerpoint/2010/mai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3042" name="Rectangle 2"/>
          <p:cNvSpPr>
            <a:spLocks noGrp="1" noChangeArrowheads="1"/>
          </p:cNvSpPr>
          <p:nvPr>
            <p:ph type="title"/>
          </p:nvPr>
        </p:nvSpPr>
        <p:spPr>
          <a:xfrm>
            <a:off x="0" y="0"/>
            <a:ext cx="9144000" cy="1143000"/>
          </a:xfrm>
        </p:spPr>
        <p:txBody>
          <a:bodyPr/>
          <a:lstStyle/>
          <a:p>
            <a:r>
              <a:rPr lang="en-US" sz="2800" b="0" dirty="0">
                <a:latin typeface="Times New Roman"/>
                <a:cs typeface="Times New Roman"/>
              </a:rPr>
              <a:t>Discussion &amp; Clinical Recommendations</a:t>
            </a:r>
          </a:p>
        </p:txBody>
      </p:sp>
      <p:sp>
        <p:nvSpPr>
          <p:cNvPr id="343043" name="Rectangle 3"/>
          <p:cNvSpPr>
            <a:spLocks noGrp="1" noChangeArrowheads="1"/>
          </p:cNvSpPr>
          <p:nvPr>
            <p:ph type="body" idx="1"/>
          </p:nvPr>
        </p:nvSpPr>
        <p:spPr>
          <a:xfrm>
            <a:off x="381000" y="1219200"/>
            <a:ext cx="7772400" cy="5029200"/>
          </a:xfrm>
        </p:spPr>
        <p:txBody>
          <a:bodyPr/>
          <a:lstStyle/>
          <a:p>
            <a:pPr>
              <a:lnSpc>
                <a:spcPct val="80000"/>
              </a:lnSpc>
            </a:pPr>
            <a:r>
              <a:rPr lang="en-US" sz="2000" b="0" i="1" dirty="0">
                <a:latin typeface="Times New Roman"/>
                <a:cs typeface="Times New Roman"/>
              </a:rPr>
              <a:t>Sample Characteristics:</a:t>
            </a:r>
            <a:endParaRPr lang="en-US" sz="2000" b="0" dirty="0">
              <a:latin typeface="Times New Roman"/>
              <a:cs typeface="Times New Roman"/>
            </a:endParaRPr>
          </a:p>
          <a:p>
            <a:pPr lvl="1">
              <a:lnSpc>
                <a:spcPct val="80000"/>
              </a:lnSpc>
            </a:pPr>
            <a:r>
              <a:rPr lang="en-US" b="0" dirty="0">
                <a:latin typeface="Times New Roman"/>
                <a:cs typeface="Times New Roman"/>
              </a:rPr>
              <a:t>While earlier studies suggest MSM using the Internet to meet sexual partners do not disclose their HIV </a:t>
            </a:r>
            <a:r>
              <a:rPr lang="en-US" b="0" dirty="0" err="1">
                <a:latin typeface="Times New Roman"/>
                <a:cs typeface="Times New Roman"/>
              </a:rPr>
              <a:t>serostatus</a:t>
            </a:r>
            <a:r>
              <a:rPr lang="en-US" b="0" dirty="0">
                <a:latin typeface="Times New Roman"/>
                <a:cs typeface="Times New Roman"/>
              </a:rPr>
              <a:t> or report their HIV </a:t>
            </a:r>
            <a:r>
              <a:rPr lang="en-US" b="0" dirty="0" err="1">
                <a:latin typeface="Times New Roman"/>
                <a:cs typeface="Times New Roman"/>
              </a:rPr>
              <a:t>serostatus</a:t>
            </a:r>
            <a:r>
              <a:rPr lang="en-US" b="0" dirty="0">
                <a:latin typeface="Times New Roman"/>
                <a:cs typeface="Times New Roman"/>
              </a:rPr>
              <a:t> as unknown, the findings from this study indicate a higher overall percentage of this than prior ones. </a:t>
            </a:r>
          </a:p>
          <a:p>
            <a:pPr lvl="1">
              <a:lnSpc>
                <a:spcPct val="80000"/>
              </a:lnSpc>
            </a:pPr>
            <a:r>
              <a:rPr lang="en-US" b="0" dirty="0">
                <a:latin typeface="Times New Roman"/>
                <a:cs typeface="Times New Roman"/>
              </a:rPr>
              <a:t>Tewksbury (2005) found only 10% of the sample either did not disclose HIV </a:t>
            </a:r>
            <a:r>
              <a:rPr lang="en-US" b="0" dirty="0" err="1">
                <a:latin typeface="Times New Roman"/>
                <a:cs typeface="Times New Roman"/>
              </a:rPr>
              <a:t>serostatus</a:t>
            </a:r>
            <a:r>
              <a:rPr lang="en-US" b="0" dirty="0">
                <a:latin typeface="Times New Roman"/>
                <a:cs typeface="Times New Roman"/>
              </a:rPr>
              <a:t> or reported their HIV </a:t>
            </a:r>
            <a:r>
              <a:rPr lang="en-US" b="0" dirty="0" err="1">
                <a:latin typeface="Times New Roman"/>
                <a:cs typeface="Times New Roman"/>
              </a:rPr>
              <a:t>serostatus</a:t>
            </a:r>
            <a:r>
              <a:rPr lang="en-US" b="0" dirty="0">
                <a:latin typeface="Times New Roman"/>
                <a:cs typeface="Times New Roman"/>
              </a:rPr>
              <a:t> as unknown. In contrast, this analysis suggests a much greater number of MSM as either not reporting their HIV status or indicating unknown </a:t>
            </a:r>
            <a:r>
              <a:rPr lang="en-US" b="0" dirty="0" err="1">
                <a:latin typeface="Times New Roman"/>
                <a:cs typeface="Times New Roman"/>
              </a:rPr>
              <a:t>serostatus</a:t>
            </a:r>
            <a:r>
              <a:rPr lang="en-US" b="0" dirty="0">
                <a:latin typeface="Times New Roman"/>
                <a:cs typeface="Times New Roman"/>
              </a:rPr>
              <a:t> (0.4% and 24.8% respectively). </a:t>
            </a:r>
          </a:p>
          <a:p>
            <a:pPr lvl="1">
              <a:lnSpc>
                <a:spcPct val="80000"/>
              </a:lnSpc>
            </a:pPr>
            <a:r>
              <a:rPr lang="en-US" b="0" dirty="0">
                <a:latin typeface="Times New Roman"/>
                <a:cs typeface="Times New Roman"/>
              </a:rPr>
              <a:t>This could indicate a regional variance due to the scope of this study consisting of MSM only in Florida. </a:t>
            </a:r>
          </a:p>
          <a:p>
            <a:pPr lvl="1">
              <a:lnSpc>
                <a:spcPct val="80000"/>
              </a:lnSpc>
            </a:pPr>
            <a:r>
              <a:rPr lang="en-US" b="0" dirty="0">
                <a:latin typeface="Times New Roman"/>
                <a:cs typeface="Times New Roman"/>
              </a:rPr>
              <a:t>Or, this could also suggest MSM who use the Internet to initiate sexual relationships fear disenfranchising potential sexual partners by disclosing their HIV-</a:t>
            </a:r>
            <a:r>
              <a:rPr lang="en-US" b="0" dirty="0" err="1">
                <a:latin typeface="Times New Roman"/>
                <a:cs typeface="Times New Roman"/>
              </a:rPr>
              <a:t>serostatus</a:t>
            </a:r>
            <a:r>
              <a:rPr lang="en-US" b="0" dirty="0">
                <a:latin typeface="Times New Roman"/>
                <a:cs typeface="Times New Roman"/>
              </a:rPr>
              <a:t>. </a:t>
            </a:r>
          </a:p>
          <a:p>
            <a:pPr lvl="1">
              <a:lnSpc>
                <a:spcPct val="80000"/>
              </a:lnSpc>
            </a:pPr>
            <a:r>
              <a:rPr lang="en-US" b="0" dirty="0">
                <a:latin typeface="Times New Roman"/>
                <a:cs typeface="Times New Roman"/>
              </a:rPr>
              <a:t>Dawson, et. al. (2005) postulated MSM who use the Internet to initiate sexual relationships may find it socially and legally safer to not disclose their HIV </a:t>
            </a:r>
            <a:r>
              <a:rPr lang="en-US" b="0" dirty="0" err="1">
                <a:latin typeface="Times New Roman"/>
                <a:cs typeface="Times New Roman"/>
              </a:rPr>
              <a:t>serostatus</a:t>
            </a:r>
            <a:r>
              <a:rPr lang="en-US" b="0" dirty="0">
                <a:latin typeface="Times New Roman"/>
                <a:cs typeface="Times New Roman"/>
              </a:rPr>
              <a:t> than to state their </a:t>
            </a:r>
            <a:r>
              <a:rPr lang="en-US" b="0" dirty="0" err="1">
                <a:latin typeface="Times New Roman"/>
                <a:cs typeface="Times New Roman"/>
              </a:rPr>
              <a:t>serostatus</a:t>
            </a:r>
            <a:r>
              <a:rPr lang="en-US" b="0" dirty="0">
                <a:latin typeface="Times New Roman"/>
                <a:cs typeface="Times New Roman"/>
              </a:rPr>
              <a:t>, or identify a preference for a partner with a particular HIV </a:t>
            </a:r>
            <a:r>
              <a:rPr lang="en-US" b="0" dirty="0" err="1">
                <a:latin typeface="Times New Roman"/>
                <a:cs typeface="Times New Roman"/>
              </a:rPr>
              <a:t>serostatus</a:t>
            </a:r>
            <a:r>
              <a:rPr lang="en-US" b="0" dirty="0">
                <a:latin typeface="Times New Roman"/>
                <a:cs typeface="Times New Roman"/>
              </a:rPr>
              <a:t>. </a:t>
            </a:r>
          </a:p>
        </p:txBody>
      </p:sp>
    </p:spTree>
  </p:cSld>
  <p:clrMapOvr>
    <a:masterClrMapping/>
  </p:clrMapOvr>
  <p:timing>
    <p:tnLst>
      <p:par>
        <p:cTn xmlns:p14="http://schemas.microsoft.com/office/powerpoint/2010/mai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5090" name="Rectangle 2"/>
          <p:cNvSpPr>
            <a:spLocks noGrp="1" noChangeArrowheads="1"/>
          </p:cNvSpPr>
          <p:nvPr>
            <p:ph type="title"/>
          </p:nvPr>
        </p:nvSpPr>
        <p:spPr>
          <a:xfrm>
            <a:off x="152400" y="0"/>
            <a:ext cx="8991600" cy="1143000"/>
          </a:xfrm>
        </p:spPr>
        <p:txBody>
          <a:bodyPr/>
          <a:lstStyle/>
          <a:p>
            <a:r>
              <a:rPr lang="en-US" sz="2800" b="0" dirty="0">
                <a:latin typeface="Times New Roman"/>
                <a:cs typeface="Times New Roman"/>
              </a:rPr>
              <a:t>Discussion &amp; Clinical Recommendations</a:t>
            </a:r>
          </a:p>
        </p:txBody>
      </p:sp>
      <p:sp>
        <p:nvSpPr>
          <p:cNvPr id="345091" name="Rectangle 3"/>
          <p:cNvSpPr>
            <a:spLocks noGrp="1" noChangeArrowheads="1"/>
          </p:cNvSpPr>
          <p:nvPr>
            <p:ph type="body" idx="1"/>
          </p:nvPr>
        </p:nvSpPr>
        <p:spPr>
          <a:xfrm>
            <a:off x="533400" y="1524000"/>
            <a:ext cx="7772400" cy="5029200"/>
          </a:xfrm>
        </p:spPr>
        <p:txBody>
          <a:bodyPr/>
          <a:lstStyle/>
          <a:p>
            <a:pPr>
              <a:lnSpc>
                <a:spcPct val="90000"/>
              </a:lnSpc>
            </a:pPr>
            <a:r>
              <a:rPr lang="en-US" b="0" dirty="0">
                <a:latin typeface="Times New Roman"/>
                <a:cs typeface="Times New Roman"/>
              </a:rPr>
              <a:t>Because MSM comprise the highest risk group for HIV acquisition and transmission (CDC, 2005), it is imperative for MSM to undergo routine screening for HIV (CDC, 2007b). At least annual screening.</a:t>
            </a:r>
          </a:p>
          <a:p>
            <a:pPr>
              <a:lnSpc>
                <a:spcPct val="90000"/>
              </a:lnSpc>
            </a:pPr>
            <a:r>
              <a:rPr lang="en-US" b="0" dirty="0">
                <a:latin typeface="Times New Roman"/>
                <a:cs typeface="Times New Roman"/>
              </a:rPr>
              <a:t>In addition, clinicians should encourage MSM to disclose their HIV </a:t>
            </a:r>
            <a:r>
              <a:rPr lang="en-US" b="0" dirty="0" err="1">
                <a:latin typeface="Times New Roman"/>
                <a:cs typeface="Times New Roman"/>
              </a:rPr>
              <a:t>serostatus</a:t>
            </a:r>
            <a:r>
              <a:rPr lang="en-US" b="0" dirty="0">
                <a:latin typeface="Times New Roman"/>
                <a:cs typeface="Times New Roman"/>
              </a:rPr>
              <a:t> to potential sexual partners. </a:t>
            </a:r>
          </a:p>
          <a:p>
            <a:pPr>
              <a:lnSpc>
                <a:spcPct val="90000"/>
              </a:lnSpc>
            </a:pPr>
            <a:r>
              <a:rPr lang="en-US" b="0" dirty="0">
                <a:latin typeface="Times New Roman"/>
                <a:cs typeface="Times New Roman"/>
              </a:rPr>
              <a:t>Up to 10% of the United States population identifies their sexual orientation as one other than heterosexual (Seidel, et. al, 2006). </a:t>
            </a:r>
          </a:p>
          <a:p>
            <a:pPr>
              <a:lnSpc>
                <a:spcPct val="90000"/>
              </a:lnSpc>
            </a:pPr>
            <a:r>
              <a:rPr lang="en-US" b="0" dirty="0">
                <a:latin typeface="Times New Roman"/>
                <a:cs typeface="Times New Roman"/>
              </a:rPr>
              <a:t>Therefore, clinicians should be non-judgmental in their approach to history-taking and reassure the client of the confidentiality of the provider-client relationship. </a:t>
            </a:r>
          </a:p>
          <a:p>
            <a:pPr>
              <a:lnSpc>
                <a:spcPct val="90000"/>
              </a:lnSpc>
            </a:pPr>
            <a:endParaRPr lang="en-US" sz="1800" b="0" dirty="0">
              <a:latin typeface="Times New Roman"/>
              <a:cs typeface="Times New Roman"/>
            </a:endParaRPr>
          </a:p>
        </p:txBody>
      </p:sp>
    </p:spTree>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0274" name="Rectangle 2"/>
          <p:cNvSpPr>
            <a:spLocks noGrp="1" noChangeArrowheads="1"/>
          </p:cNvSpPr>
          <p:nvPr>
            <p:ph type="title"/>
          </p:nvPr>
        </p:nvSpPr>
        <p:spPr>
          <a:xfrm>
            <a:off x="685800" y="0"/>
            <a:ext cx="7772400" cy="1143000"/>
          </a:xfrm>
        </p:spPr>
        <p:txBody>
          <a:bodyPr/>
          <a:lstStyle/>
          <a:p>
            <a:r>
              <a:rPr lang="en-US" b="0" dirty="0">
                <a:latin typeface="Times New Roman"/>
                <a:cs typeface="Times New Roman"/>
              </a:rPr>
              <a:t>Introduction</a:t>
            </a:r>
          </a:p>
        </p:txBody>
      </p:sp>
      <p:sp>
        <p:nvSpPr>
          <p:cNvPr id="310275" name="Rectangle 3"/>
          <p:cNvSpPr>
            <a:spLocks noGrp="1" noChangeArrowheads="1"/>
          </p:cNvSpPr>
          <p:nvPr>
            <p:ph type="body" idx="1"/>
          </p:nvPr>
        </p:nvSpPr>
        <p:spPr>
          <a:xfrm>
            <a:off x="533400" y="1219200"/>
            <a:ext cx="7772400" cy="4114800"/>
          </a:xfrm>
        </p:spPr>
        <p:txBody>
          <a:bodyPr/>
          <a:lstStyle/>
          <a:p>
            <a:r>
              <a:rPr lang="en-US" b="0">
                <a:latin typeface="Times New Roman"/>
                <a:cs typeface="Times New Roman"/>
              </a:rPr>
              <a:t>Overall rates of HIV transmission in US ↓</a:t>
            </a:r>
          </a:p>
        </p:txBody>
      </p:sp>
      <p:pic>
        <p:nvPicPr>
          <p:cNvPr id="310277"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09600" y="1905000"/>
            <a:ext cx="7772400" cy="419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spTree>
  </p:cSld>
  <p:clrMapOvr>
    <a:masterClrMapping/>
  </p:clrMapOvr>
  <p:timing>
    <p:tnLst>
      <p:par>
        <p:cTn xmlns:p14="http://schemas.microsoft.com/office/powerpoint/2010/mai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7138" name="Rectangle 2"/>
          <p:cNvSpPr>
            <a:spLocks noGrp="1" noChangeArrowheads="1"/>
          </p:cNvSpPr>
          <p:nvPr>
            <p:ph type="title"/>
          </p:nvPr>
        </p:nvSpPr>
        <p:spPr>
          <a:xfrm>
            <a:off x="228600" y="0"/>
            <a:ext cx="8915400" cy="1143000"/>
          </a:xfrm>
        </p:spPr>
        <p:txBody>
          <a:bodyPr/>
          <a:lstStyle/>
          <a:p>
            <a:r>
              <a:rPr lang="en-US" sz="2800" b="0" dirty="0">
                <a:latin typeface="Times New Roman"/>
                <a:cs typeface="Times New Roman"/>
              </a:rPr>
              <a:t>Discussion &amp; Clinical Recommendations</a:t>
            </a:r>
          </a:p>
        </p:txBody>
      </p:sp>
      <p:sp>
        <p:nvSpPr>
          <p:cNvPr id="347139" name="Rectangle 3"/>
          <p:cNvSpPr>
            <a:spLocks noGrp="1" noChangeArrowheads="1"/>
          </p:cNvSpPr>
          <p:nvPr>
            <p:ph type="body" idx="1"/>
          </p:nvPr>
        </p:nvSpPr>
        <p:spPr>
          <a:xfrm>
            <a:off x="457200" y="1524000"/>
            <a:ext cx="8153400" cy="6019800"/>
          </a:xfrm>
        </p:spPr>
        <p:txBody>
          <a:bodyPr/>
          <a:lstStyle/>
          <a:p>
            <a:pPr>
              <a:lnSpc>
                <a:spcPct val="80000"/>
              </a:lnSpc>
            </a:pPr>
            <a:r>
              <a:rPr lang="en-US" sz="2000" b="0" dirty="0">
                <a:latin typeface="Times New Roman"/>
                <a:cs typeface="Times New Roman"/>
              </a:rPr>
              <a:t>If a male client reports sexual relationships with other men, the provider should determine the date and results of his last HIV screening. </a:t>
            </a:r>
          </a:p>
          <a:p>
            <a:pPr>
              <a:lnSpc>
                <a:spcPct val="80000"/>
              </a:lnSpc>
            </a:pPr>
            <a:r>
              <a:rPr lang="en-US" sz="2000" b="0" dirty="0">
                <a:latin typeface="Times New Roman"/>
                <a:cs typeface="Times New Roman"/>
              </a:rPr>
              <a:t>If the patient has not had an HIV screening in the previous 12 months, he should be referred to a screening center. </a:t>
            </a:r>
          </a:p>
          <a:p>
            <a:pPr>
              <a:lnSpc>
                <a:spcPct val="80000"/>
              </a:lnSpc>
            </a:pPr>
            <a:r>
              <a:rPr lang="en-US" sz="2000" b="0" dirty="0">
                <a:latin typeface="Times New Roman"/>
                <a:cs typeface="Times New Roman"/>
              </a:rPr>
              <a:t>Cities with large populations of MSM often offer free HIV screenings and even point-of-service tests which can be interpreted in as little as 15 to20 minutes (CDC, 2007b). </a:t>
            </a:r>
          </a:p>
          <a:p>
            <a:pPr>
              <a:lnSpc>
                <a:spcPct val="80000"/>
              </a:lnSpc>
            </a:pPr>
            <a:r>
              <a:rPr lang="en-US" sz="2000" b="0" dirty="0">
                <a:latin typeface="Times New Roman"/>
                <a:cs typeface="Times New Roman"/>
              </a:rPr>
              <a:t>Local health departments and gay, lesbian, bisexual, and transgender community centers are excellent clinical resources to assist in identifying such locations. </a:t>
            </a:r>
          </a:p>
          <a:p>
            <a:pPr>
              <a:lnSpc>
                <a:spcPct val="80000"/>
              </a:lnSpc>
            </a:pPr>
            <a:r>
              <a:rPr lang="en-US" sz="2000" b="0" dirty="0">
                <a:latin typeface="Times New Roman"/>
                <a:cs typeface="Times New Roman"/>
              </a:rPr>
              <a:t>Here in Orlando, the GLBCC (946 N Mills Ave) offers free POS HIV testing every Wed from 12:00-7:00 pm by appt. (407) 228-8272</a:t>
            </a:r>
          </a:p>
          <a:p>
            <a:pPr>
              <a:lnSpc>
                <a:spcPct val="80000"/>
              </a:lnSpc>
            </a:pPr>
            <a:r>
              <a:rPr lang="en-US" sz="2000" b="0" dirty="0">
                <a:latin typeface="Times New Roman"/>
                <a:cs typeface="Times New Roman"/>
              </a:rPr>
              <a:t>In addition, providers should ascertain if their MSM clients use Internet sexual networking sites to find partners and whether or not they disclose their HIV </a:t>
            </a:r>
            <a:r>
              <a:rPr lang="en-US" sz="2000" b="0" dirty="0" err="1">
                <a:latin typeface="Times New Roman"/>
                <a:cs typeface="Times New Roman"/>
              </a:rPr>
              <a:t>serostatus</a:t>
            </a:r>
            <a:r>
              <a:rPr lang="en-US" sz="2000" b="0" dirty="0">
                <a:latin typeface="Times New Roman"/>
                <a:cs typeface="Times New Roman"/>
              </a:rPr>
              <a:t> to partners met on-line and their consistent use of safer sex practices, particularly, the regular use of condoms during anal intercourse. </a:t>
            </a:r>
          </a:p>
          <a:p>
            <a:pPr>
              <a:lnSpc>
                <a:spcPct val="80000"/>
              </a:lnSpc>
            </a:pPr>
            <a:endParaRPr lang="en-US" sz="2000" b="0" dirty="0">
              <a:latin typeface="Times New Roman"/>
              <a:cs typeface="Times New Roman"/>
            </a:endParaRPr>
          </a:p>
        </p:txBody>
      </p:sp>
    </p:spTree>
  </p:cSld>
  <p:clrMapOvr>
    <a:masterClrMapping/>
  </p:clrMapOvr>
  <p:timing>
    <p:tnLst>
      <p:par>
        <p:cTn xmlns:p14="http://schemas.microsoft.com/office/powerpoint/2010/mai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9186" name="Rectangle 2"/>
          <p:cNvSpPr>
            <a:spLocks noGrp="1" noChangeArrowheads="1"/>
          </p:cNvSpPr>
          <p:nvPr>
            <p:ph type="title"/>
          </p:nvPr>
        </p:nvSpPr>
        <p:spPr>
          <a:xfrm>
            <a:off x="228600" y="-152400"/>
            <a:ext cx="8915400" cy="1143000"/>
          </a:xfrm>
        </p:spPr>
        <p:txBody>
          <a:bodyPr/>
          <a:lstStyle/>
          <a:p>
            <a:r>
              <a:rPr lang="en-US" sz="2800" b="0" dirty="0">
                <a:latin typeface="Times New Roman"/>
                <a:cs typeface="Times New Roman"/>
              </a:rPr>
              <a:t>Discussion &amp; Clinical Recommendations</a:t>
            </a:r>
          </a:p>
        </p:txBody>
      </p:sp>
      <p:sp>
        <p:nvSpPr>
          <p:cNvPr id="349187" name="Rectangle 3"/>
          <p:cNvSpPr>
            <a:spLocks noGrp="1" noChangeArrowheads="1"/>
          </p:cNvSpPr>
          <p:nvPr>
            <p:ph type="body" idx="1"/>
          </p:nvPr>
        </p:nvSpPr>
        <p:spPr>
          <a:xfrm>
            <a:off x="304800" y="1371600"/>
            <a:ext cx="8229600" cy="5105400"/>
          </a:xfrm>
        </p:spPr>
        <p:txBody>
          <a:bodyPr/>
          <a:lstStyle/>
          <a:p>
            <a:pPr>
              <a:lnSpc>
                <a:spcPct val="80000"/>
              </a:lnSpc>
            </a:pPr>
            <a:r>
              <a:rPr lang="en-US" sz="2000" b="0" i="1" dirty="0">
                <a:latin typeface="Times New Roman"/>
                <a:cs typeface="Times New Roman"/>
              </a:rPr>
              <a:t>The Relationship Between BB Sex and HIV </a:t>
            </a:r>
            <a:r>
              <a:rPr lang="en-US" sz="2000" b="0" i="1" dirty="0" err="1">
                <a:latin typeface="Times New Roman"/>
                <a:cs typeface="Times New Roman"/>
              </a:rPr>
              <a:t>Serostatus</a:t>
            </a:r>
            <a:r>
              <a:rPr lang="en-US" sz="2000" b="0" i="1" dirty="0">
                <a:latin typeface="Times New Roman"/>
                <a:cs typeface="Times New Roman"/>
              </a:rPr>
              <a:t>:</a:t>
            </a:r>
            <a:endParaRPr lang="en-US" sz="2000" b="0" dirty="0">
              <a:latin typeface="Times New Roman"/>
              <a:cs typeface="Times New Roman"/>
            </a:endParaRPr>
          </a:p>
          <a:p>
            <a:pPr lvl="1">
              <a:lnSpc>
                <a:spcPct val="80000"/>
              </a:lnSpc>
            </a:pPr>
            <a:r>
              <a:rPr lang="en-US" sz="2400" b="0" dirty="0">
                <a:latin typeface="Times New Roman"/>
                <a:cs typeface="Times New Roman"/>
              </a:rPr>
              <a:t>The findings of this study indicate a statistically significant relationship between HIV </a:t>
            </a:r>
            <a:r>
              <a:rPr lang="en-US" sz="2400" b="0" dirty="0" err="1">
                <a:latin typeface="Times New Roman"/>
                <a:cs typeface="Times New Roman"/>
              </a:rPr>
              <a:t>serostatus</a:t>
            </a:r>
            <a:r>
              <a:rPr lang="en-US" sz="2400" b="0" dirty="0">
                <a:latin typeface="Times New Roman"/>
                <a:cs typeface="Times New Roman"/>
              </a:rPr>
              <a:t> and requests for bareback sex.  </a:t>
            </a:r>
          </a:p>
          <a:p>
            <a:pPr lvl="1">
              <a:lnSpc>
                <a:spcPct val="80000"/>
              </a:lnSpc>
            </a:pPr>
            <a:r>
              <a:rPr lang="en-US" sz="2400" b="0" dirty="0">
                <a:latin typeface="Times New Roman"/>
                <a:cs typeface="Times New Roman"/>
              </a:rPr>
              <a:t>Although the requests were few, most of the requests came from HIV positive or unknown/not disclosed HIV status individuals.   </a:t>
            </a:r>
          </a:p>
          <a:p>
            <a:pPr lvl="1">
              <a:lnSpc>
                <a:spcPct val="80000"/>
              </a:lnSpc>
            </a:pPr>
            <a:r>
              <a:rPr lang="en-US" sz="2400" b="0" dirty="0">
                <a:latin typeface="Times New Roman"/>
                <a:cs typeface="Times New Roman"/>
              </a:rPr>
              <a:t>While it is important to emphasize that MSM who know they are HIV-positive are more likely to engage in safer sex practices to protect their sexual partners (CDC, 2007c), these findings are consistent with some earlier inquires which have suggested HIV-positive men may misrepresent their HIV </a:t>
            </a:r>
            <a:r>
              <a:rPr lang="en-US" sz="2400" b="0" dirty="0" err="1">
                <a:latin typeface="Times New Roman"/>
                <a:cs typeface="Times New Roman"/>
              </a:rPr>
              <a:t>serostatus</a:t>
            </a:r>
            <a:r>
              <a:rPr lang="en-US" sz="2400" b="0" dirty="0">
                <a:latin typeface="Times New Roman"/>
                <a:cs typeface="Times New Roman"/>
              </a:rPr>
              <a:t> or participate in higher-risk behaviors when using the Internet to initiate sexual relationships (</a:t>
            </a:r>
            <a:r>
              <a:rPr lang="en-US" sz="2400" b="0" dirty="0" err="1">
                <a:latin typeface="Times New Roman"/>
                <a:cs typeface="Times New Roman"/>
              </a:rPr>
              <a:t>Laumann</a:t>
            </a:r>
            <a:r>
              <a:rPr lang="en-US" sz="2400" b="0" dirty="0">
                <a:latin typeface="Times New Roman"/>
                <a:cs typeface="Times New Roman"/>
              </a:rPr>
              <a:t> &amp; </a:t>
            </a:r>
            <a:r>
              <a:rPr lang="en-US" sz="2400" b="0" dirty="0" err="1">
                <a:latin typeface="Times New Roman"/>
                <a:cs typeface="Times New Roman"/>
              </a:rPr>
              <a:t>Youm</a:t>
            </a:r>
            <a:r>
              <a:rPr lang="en-US" sz="2400" b="0" dirty="0">
                <a:latin typeface="Times New Roman"/>
                <a:cs typeface="Times New Roman"/>
              </a:rPr>
              <a:t>, 1999; Ross, et. al., 2006). </a:t>
            </a:r>
          </a:p>
        </p:txBody>
      </p:sp>
    </p:spTree>
  </p:cSld>
  <p:clrMapOvr>
    <a:masterClrMapping/>
  </p:clrMapOvr>
  <p:timing>
    <p:tnLst>
      <p:par>
        <p:cTn xmlns:p14="http://schemas.microsoft.com/office/powerpoint/2010/mai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1234" name="Rectangle 2"/>
          <p:cNvSpPr>
            <a:spLocks noGrp="1" noChangeArrowheads="1"/>
          </p:cNvSpPr>
          <p:nvPr>
            <p:ph type="title"/>
          </p:nvPr>
        </p:nvSpPr>
        <p:spPr>
          <a:xfrm>
            <a:off x="381000" y="-152400"/>
            <a:ext cx="8763000" cy="1143000"/>
          </a:xfrm>
        </p:spPr>
        <p:txBody>
          <a:bodyPr/>
          <a:lstStyle/>
          <a:p>
            <a:r>
              <a:rPr lang="en-US" sz="2800" b="0" dirty="0">
                <a:latin typeface="Times New Roman"/>
                <a:cs typeface="Times New Roman"/>
              </a:rPr>
              <a:t>Discussion &amp; Clinical Recommendations</a:t>
            </a:r>
          </a:p>
        </p:txBody>
      </p:sp>
      <p:sp>
        <p:nvSpPr>
          <p:cNvPr id="351235" name="Rectangle 3"/>
          <p:cNvSpPr>
            <a:spLocks noGrp="1" noChangeArrowheads="1"/>
          </p:cNvSpPr>
          <p:nvPr>
            <p:ph type="body" idx="1"/>
          </p:nvPr>
        </p:nvSpPr>
        <p:spPr>
          <a:xfrm>
            <a:off x="152400" y="1219200"/>
            <a:ext cx="8763000" cy="5257800"/>
          </a:xfrm>
        </p:spPr>
        <p:txBody>
          <a:bodyPr/>
          <a:lstStyle/>
          <a:p>
            <a:pPr>
              <a:lnSpc>
                <a:spcPct val="80000"/>
              </a:lnSpc>
            </a:pPr>
            <a:r>
              <a:rPr lang="en-US" sz="1900" b="0" dirty="0">
                <a:latin typeface="Times New Roman"/>
                <a:cs typeface="Times New Roman"/>
              </a:rPr>
              <a:t>Another significant finding in this study is the number of MSM who specifically requested safe sex only in their profile: </a:t>
            </a:r>
          </a:p>
          <a:p>
            <a:pPr lvl="1">
              <a:lnSpc>
                <a:spcPct val="80000"/>
              </a:lnSpc>
            </a:pPr>
            <a:r>
              <a:rPr lang="en-US" sz="1900" b="0" dirty="0">
                <a:latin typeface="Times New Roman"/>
                <a:cs typeface="Times New Roman"/>
              </a:rPr>
              <a:t>Only one-third requested safe sex. </a:t>
            </a:r>
          </a:p>
          <a:p>
            <a:pPr lvl="1">
              <a:lnSpc>
                <a:spcPct val="80000"/>
              </a:lnSpc>
            </a:pPr>
            <a:r>
              <a:rPr lang="en-US" sz="1900" b="0" dirty="0">
                <a:latin typeface="Times New Roman"/>
                <a:cs typeface="Times New Roman"/>
              </a:rPr>
              <a:t>Those who were HIV negative requested safe sex more often; however, it was less than half of the time.  </a:t>
            </a:r>
          </a:p>
          <a:p>
            <a:pPr lvl="1">
              <a:lnSpc>
                <a:spcPct val="80000"/>
              </a:lnSpc>
            </a:pPr>
            <a:r>
              <a:rPr lang="en-US" sz="1900" b="0" dirty="0">
                <a:latin typeface="Times New Roman"/>
                <a:cs typeface="Times New Roman"/>
              </a:rPr>
              <a:t>Safe sex requests from HIV positive and unknown/not disclosed individuals were made 15% of the time or less.  </a:t>
            </a:r>
          </a:p>
          <a:p>
            <a:pPr lvl="1">
              <a:lnSpc>
                <a:spcPct val="80000"/>
              </a:lnSpc>
            </a:pPr>
            <a:r>
              <a:rPr lang="en-US" sz="1900" b="0" dirty="0">
                <a:latin typeface="Times New Roman"/>
                <a:cs typeface="Times New Roman"/>
              </a:rPr>
              <a:t>No prior studies have assessed the relationship between requests for safe sex and HIV </a:t>
            </a:r>
            <a:r>
              <a:rPr lang="en-US" sz="1900" b="0" dirty="0" err="1">
                <a:latin typeface="Times New Roman"/>
                <a:cs typeface="Times New Roman"/>
              </a:rPr>
              <a:t>serostatus</a:t>
            </a:r>
            <a:r>
              <a:rPr lang="en-US" sz="1900" b="0" dirty="0">
                <a:latin typeface="Times New Roman"/>
                <a:cs typeface="Times New Roman"/>
              </a:rPr>
              <a:t> or risk. </a:t>
            </a:r>
          </a:p>
          <a:p>
            <a:pPr lvl="1">
              <a:lnSpc>
                <a:spcPct val="80000"/>
              </a:lnSpc>
            </a:pPr>
            <a:r>
              <a:rPr lang="en-US" sz="1900" b="0" dirty="0">
                <a:latin typeface="Times New Roman"/>
                <a:cs typeface="Times New Roman"/>
              </a:rPr>
              <a:t>Failure to request safe sex only within a profile </a:t>
            </a:r>
            <a:r>
              <a:rPr lang="en-US" sz="1900" b="0" dirty="0" err="1">
                <a:latin typeface="Times New Roman"/>
                <a:cs typeface="Times New Roman"/>
              </a:rPr>
              <a:t>doesn</a:t>
            </a:r>
            <a:r>
              <a:rPr lang="ja-JP" altLang="en-US" sz="1900" b="0" dirty="0">
                <a:latin typeface="Times New Roman"/>
                <a:cs typeface="Times New Roman"/>
              </a:rPr>
              <a:t>’</a:t>
            </a:r>
            <a:r>
              <a:rPr lang="en-US" sz="1900" b="0" dirty="0">
                <a:latin typeface="Times New Roman"/>
                <a:cs typeface="Times New Roman"/>
              </a:rPr>
              <a:t>t necessarily indicate an individual won</a:t>
            </a:r>
            <a:r>
              <a:rPr lang="ja-JP" altLang="en-US" sz="1900" b="0" dirty="0">
                <a:latin typeface="Times New Roman"/>
                <a:cs typeface="Times New Roman"/>
              </a:rPr>
              <a:t>’</a:t>
            </a:r>
            <a:r>
              <a:rPr lang="en-US" sz="1900" b="0" dirty="0">
                <a:latin typeface="Times New Roman"/>
                <a:cs typeface="Times New Roman"/>
              </a:rPr>
              <a:t>t participate in safer sex practices. </a:t>
            </a:r>
          </a:p>
          <a:p>
            <a:pPr lvl="1">
              <a:lnSpc>
                <a:spcPct val="80000"/>
              </a:lnSpc>
            </a:pPr>
            <a:r>
              <a:rPr lang="en-US" sz="1900" b="0" dirty="0">
                <a:latin typeface="Times New Roman"/>
                <a:cs typeface="Times New Roman"/>
              </a:rPr>
              <a:t>However, this finding highlights the possibility of safer sex fatigue among MSM, particularly those using the Internet to initiate sexual relationships. </a:t>
            </a:r>
          </a:p>
          <a:p>
            <a:pPr lvl="1">
              <a:lnSpc>
                <a:spcPct val="80000"/>
              </a:lnSpc>
            </a:pPr>
            <a:r>
              <a:rPr lang="en-US" sz="1900" b="0" dirty="0">
                <a:latin typeface="Times New Roman"/>
                <a:cs typeface="Times New Roman"/>
              </a:rPr>
              <a:t>Also, because there were statistically significant differences among those HIV-negative and those of either HIV-positive, unknown, or undisclosed HIV </a:t>
            </a:r>
            <a:r>
              <a:rPr lang="en-US" sz="1900" b="0" dirty="0" err="1">
                <a:latin typeface="Times New Roman"/>
                <a:cs typeface="Times New Roman"/>
              </a:rPr>
              <a:t>serostatus</a:t>
            </a:r>
            <a:r>
              <a:rPr lang="en-US" sz="1900" b="0" dirty="0">
                <a:latin typeface="Times New Roman"/>
                <a:cs typeface="Times New Roman"/>
              </a:rPr>
              <a:t>, this might suggest higher risk activity among MSM who are HIV-positive or of unknown/ undisclosed HIV </a:t>
            </a:r>
            <a:r>
              <a:rPr lang="en-US" sz="1900" b="0" dirty="0" err="1">
                <a:latin typeface="Times New Roman"/>
                <a:cs typeface="Times New Roman"/>
              </a:rPr>
              <a:t>serostatus</a:t>
            </a:r>
            <a:r>
              <a:rPr lang="en-US" sz="1900" b="0" dirty="0">
                <a:latin typeface="Times New Roman"/>
                <a:cs typeface="Times New Roman"/>
              </a:rPr>
              <a:t>. </a:t>
            </a:r>
          </a:p>
          <a:p>
            <a:pPr lvl="1">
              <a:lnSpc>
                <a:spcPct val="80000"/>
              </a:lnSpc>
            </a:pPr>
            <a:r>
              <a:rPr lang="en-US" sz="1900" b="0" dirty="0">
                <a:latin typeface="Times New Roman"/>
                <a:cs typeface="Times New Roman"/>
              </a:rPr>
              <a:t>This also proposes the possibility of a higher likelihood of HIV </a:t>
            </a:r>
            <a:r>
              <a:rPr lang="en-US" sz="1900" b="0" dirty="0" err="1">
                <a:latin typeface="Times New Roman"/>
                <a:cs typeface="Times New Roman"/>
              </a:rPr>
              <a:t>serodiscordance</a:t>
            </a:r>
            <a:r>
              <a:rPr lang="en-US" sz="1900" b="0" dirty="0">
                <a:latin typeface="Times New Roman"/>
                <a:cs typeface="Times New Roman"/>
              </a:rPr>
              <a:t> among MSM using the Internet to initiate sexual relationships.</a:t>
            </a:r>
          </a:p>
        </p:txBody>
      </p:sp>
    </p:spTree>
  </p:cSld>
  <p:clrMapOvr>
    <a:masterClrMapping/>
  </p:clrMapOvr>
  <p:timing>
    <p:tnLst>
      <p:par>
        <p:cTn xmlns:p14="http://schemas.microsoft.com/office/powerpoint/2010/mai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3282" name="Rectangle 2"/>
          <p:cNvSpPr>
            <a:spLocks noGrp="1" noChangeArrowheads="1"/>
          </p:cNvSpPr>
          <p:nvPr>
            <p:ph type="title"/>
          </p:nvPr>
        </p:nvSpPr>
        <p:spPr>
          <a:xfrm>
            <a:off x="381000" y="-152400"/>
            <a:ext cx="8763000" cy="1143000"/>
          </a:xfrm>
        </p:spPr>
        <p:txBody>
          <a:bodyPr/>
          <a:lstStyle/>
          <a:p>
            <a:r>
              <a:rPr lang="en-US" sz="2800" b="0" dirty="0">
                <a:latin typeface="Times New Roman"/>
                <a:cs typeface="Times New Roman"/>
              </a:rPr>
              <a:t>Discussion &amp; Clinical Recommendations</a:t>
            </a:r>
          </a:p>
        </p:txBody>
      </p:sp>
      <p:sp>
        <p:nvSpPr>
          <p:cNvPr id="353283" name="Rectangle 3"/>
          <p:cNvSpPr>
            <a:spLocks noGrp="1" noChangeArrowheads="1"/>
          </p:cNvSpPr>
          <p:nvPr>
            <p:ph type="body" idx="1"/>
          </p:nvPr>
        </p:nvSpPr>
        <p:spPr>
          <a:xfrm>
            <a:off x="304800" y="1524000"/>
            <a:ext cx="8534400" cy="5181600"/>
          </a:xfrm>
        </p:spPr>
        <p:txBody>
          <a:bodyPr/>
          <a:lstStyle/>
          <a:p>
            <a:pPr>
              <a:lnSpc>
                <a:spcPct val="80000"/>
              </a:lnSpc>
            </a:pPr>
            <a:r>
              <a:rPr lang="en-US" b="0" dirty="0">
                <a:latin typeface="Times New Roman"/>
                <a:cs typeface="Times New Roman"/>
              </a:rPr>
              <a:t>Previous research suggests Caucasian MSM who are HIV-positive are more likely to seek-out partners who are </a:t>
            </a:r>
            <a:r>
              <a:rPr lang="en-US" b="0" dirty="0" err="1">
                <a:latin typeface="Times New Roman"/>
                <a:cs typeface="Times New Roman"/>
              </a:rPr>
              <a:t>serocordant</a:t>
            </a:r>
            <a:r>
              <a:rPr lang="en-US" b="0" dirty="0">
                <a:latin typeface="Times New Roman"/>
                <a:cs typeface="Times New Roman"/>
              </a:rPr>
              <a:t> while Africans Americans are less likely to do so (</a:t>
            </a:r>
            <a:r>
              <a:rPr lang="en-US" b="0" dirty="0" err="1">
                <a:latin typeface="Times New Roman"/>
                <a:cs typeface="Times New Roman"/>
              </a:rPr>
              <a:t>Laumann</a:t>
            </a:r>
            <a:r>
              <a:rPr lang="en-US" b="0" dirty="0">
                <a:latin typeface="Times New Roman"/>
                <a:cs typeface="Times New Roman"/>
              </a:rPr>
              <a:t> &amp; Young, 1999). </a:t>
            </a:r>
          </a:p>
          <a:p>
            <a:pPr>
              <a:lnSpc>
                <a:spcPct val="80000"/>
              </a:lnSpc>
            </a:pPr>
            <a:r>
              <a:rPr lang="en-US" b="0" dirty="0">
                <a:latin typeface="Times New Roman"/>
                <a:cs typeface="Times New Roman"/>
              </a:rPr>
              <a:t>Ethnicity was examined within this study, but the number of requests for BB sex was too small to make any statistically sound conclusions. </a:t>
            </a:r>
          </a:p>
          <a:p>
            <a:pPr>
              <a:lnSpc>
                <a:spcPct val="80000"/>
              </a:lnSpc>
            </a:pPr>
            <a:r>
              <a:rPr lang="en-US" b="0" dirty="0">
                <a:latin typeface="Times New Roman"/>
                <a:cs typeface="Times New Roman"/>
              </a:rPr>
              <a:t>While low-risk partner to low-risk partner activities carry the least chance of HIV transmission, high-risk to high-risk partner sexual activity is not necessarily safer (</a:t>
            </a:r>
            <a:r>
              <a:rPr lang="en-US" b="0" dirty="0" err="1">
                <a:latin typeface="Times New Roman"/>
                <a:cs typeface="Times New Roman"/>
              </a:rPr>
              <a:t>Halkitis</a:t>
            </a:r>
            <a:r>
              <a:rPr lang="en-US" b="0" dirty="0">
                <a:latin typeface="Times New Roman"/>
                <a:cs typeface="Times New Roman"/>
              </a:rPr>
              <a:t> &amp; Parsons, 2003). </a:t>
            </a:r>
          </a:p>
          <a:p>
            <a:pPr>
              <a:lnSpc>
                <a:spcPct val="80000"/>
              </a:lnSpc>
            </a:pPr>
            <a:r>
              <a:rPr lang="en-US" b="0" dirty="0">
                <a:latin typeface="Times New Roman"/>
                <a:cs typeface="Times New Roman"/>
              </a:rPr>
              <a:t>There is a possible false perception that unprotected anal intercourse between two HIV-positive men is not a risky behavior. </a:t>
            </a:r>
          </a:p>
        </p:txBody>
      </p:sp>
    </p:spTree>
  </p:cSld>
  <p:clrMapOvr>
    <a:masterClrMapping/>
  </p:clrMapOvr>
  <p:timing>
    <p:tnLst>
      <p:par>
        <p:cTn xmlns:p14="http://schemas.microsoft.com/office/powerpoint/2010/mai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5330" name="Rectangle 2"/>
          <p:cNvSpPr>
            <a:spLocks noGrp="1" noChangeArrowheads="1"/>
          </p:cNvSpPr>
          <p:nvPr>
            <p:ph type="title"/>
          </p:nvPr>
        </p:nvSpPr>
        <p:spPr>
          <a:xfrm>
            <a:off x="304800" y="-228600"/>
            <a:ext cx="8839200" cy="1143000"/>
          </a:xfrm>
        </p:spPr>
        <p:txBody>
          <a:bodyPr/>
          <a:lstStyle/>
          <a:p>
            <a:r>
              <a:rPr lang="en-US" sz="2800" b="0" dirty="0">
                <a:latin typeface="Times New Roman"/>
                <a:cs typeface="Times New Roman"/>
              </a:rPr>
              <a:t>Discussion &amp; Clinical Recommendations</a:t>
            </a:r>
          </a:p>
        </p:txBody>
      </p:sp>
      <p:sp>
        <p:nvSpPr>
          <p:cNvPr id="355331" name="Rectangle 3"/>
          <p:cNvSpPr>
            <a:spLocks noGrp="1" noChangeArrowheads="1"/>
          </p:cNvSpPr>
          <p:nvPr>
            <p:ph type="body" idx="1"/>
          </p:nvPr>
        </p:nvSpPr>
        <p:spPr>
          <a:xfrm>
            <a:off x="304800" y="1295400"/>
            <a:ext cx="8229600" cy="5181600"/>
          </a:xfrm>
        </p:spPr>
        <p:txBody>
          <a:bodyPr/>
          <a:lstStyle/>
          <a:p>
            <a:pPr>
              <a:lnSpc>
                <a:spcPct val="80000"/>
              </a:lnSpc>
            </a:pPr>
            <a:r>
              <a:rPr lang="en-US" sz="2200" b="0" dirty="0">
                <a:latin typeface="Times New Roman"/>
                <a:cs typeface="Times New Roman"/>
              </a:rPr>
              <a:t>However, disease progression can be greatly accelerated with the introduction of more HIV viral particles from an infected partner (raising an individual</a:t>
            </a:r>
            <a:r>
              <a:rPr lang="ja-JP" altLang="en-US" sz="2200" b="0" dirty="0">
                <a:latin typeface="Times New Roman"/>
                <a:cs typeface="Times New Roman"/>
              </a:rPr>
              <a:t>’</a:t>
            </a:r>
            <a:r>
              <a:rPr lang="en-US" sz="2200" b="0" dirty="0">
                <a:latin typeface="Times New Roman"/>
                <a:cs typeface="Times New Roman"/>
              </a:rPr>
              <a:t>s HIV viral load); and the opportunities for the introduction of drug-resistant mosaic HIV strains is a significant reality (Ramos, et. al, 1999). </a:t>
            </a:r>
          </a:p>
          <a:p>
            <a:pPr>
              <a:lnSpc>
                <a:spcPct val="80000"/>
              </a:lnSpc>
            </a:pPr>
            <a:r>
              <a:rPr lang="en-US" sz="2200" b="0" dirty="0">
                <a:latin typeface="Times New Roman"/>
                <a:cs typeface="Times New Roman"/>
              </a:rPr>
              <a:t>It is essential for clinicians to educate HIV-positive patients about safer sex practices and emphasize the consistent use of condoms during anal intercourse, even when the partner is also infected. </a:t>
            </a:r>
          </a:p>
          <a:p>
            <a:pPr>
              <a:lnSpc>
                <a:spcPct val="80000"/>
              </a:lnSpc>
            </a:pPr>
            <a:r>
              <a:rPr lang="en-US" sz="2200" b="0" dirty="0">
                <a:latin typeface="Times New Roman"/>
                <a:cs typeface="Times New Roman"/>
              </a:rPr>
              <a:t>Patients should be taught the pathophysiology of HIV replication and should be given information about the role unsafe sexual behaviors might play in the development of resistant strains of HIV. </a:t>
            </a:r>
          </a:p>
          <a:p>
            <a:pPr>
              <a:lnSpc>
                <a:spcPct val="80000"/>
              </a:lnSpc>
            </a:pPr>
            <a:r>
              <a:rPr lang="en-US" sz="2200" b="0" dirty="0">
                <a:latin typeface="Times New Roman"/>
                <a:cs typeface="Times New Roman"/>
              </a:rPr>
              <a:t>Patients should be aware that exposures to other individuals</a:t>
            </a:r>
            <a:r>
              <a:rPr lang="ja-JP" altLang="en-US" sz="2200" b="0" dirty="0">
                <a:latin typeface="Times New Roman"/>
                <a:cs typeface="Times New Roman"/>
              </a:rPr>
              <a:t>’</a:t>
            </a:r>
            <a:r>
              <a:rPr lang="en-US" sz="2200" b="0" dirty="0">
                <a:latin typeface="Times New Roman"/>
                <a:cs typeface="Times New Roman"/>
              </a:rPr>
              <a:t> HIV viral particles through semen could potentially increase their viral load and expedite their disease process and/or progression to AIDS.</a:t>
            </a:r>
          </a:p>
        </p:txBody>
      </p:sp>
    </p:spTree>
  </p:cSld>
  <p:clrMapOvr>
    <a:masterClrMapping/>
  </p:clrMapOvr>
  <p:timing>
    <p:tnLst>
      <p:par>
        <p:cTn xmlns:p14="http://schemas.microsoft.com/office/powerpoint/2010/mai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7378" name="Rectangle 2"/>
          <p:cNvSpPr>
            <a:spLocks noGrp="1" noChangeArrowheads="1"/>
          </p:cNvSpPr>
          <p:nvPr>
            <p:ph type="title"/>
          </p:nvPr>
        </p:nvSpPr>
        <p:spPr>
          <a:xfrm>
            <a:off x="304800" y="0"/>
            <a:ext cx="8610600" cy="1143000"/>
          </a:xfrm>
        </p:spPr>
        <p:txBody>
          <a:bodyPr/>
          <a:lstStyle/>
          <a:p>
            <a:r>
              <a:rPr lang="en-US" sz="2800" b="0" dirty="0">
                <a:latin typeface="Times New Roman"/>
                <a:cs typeface="Times New Roman"/>
              </a:rPr>
              <a:t>Discussion &amp; Clinical Recommendations</a:t>
            </a:r>
          </a:p>
        </p:txBody>
      </p:sp>
      <p:sp>
        <p:nvSpPr>
          <p:cNvPr id="357379" name="Rectangle 3"/>
          <p:cNvSpPr>
            <a:spLocks noGrp="1" noChangeArrowheads="1"/>
          </p:cNvSpPr>
          <p:nvPr>
            <p:ph type="body" idx="1"/>
          </p:nvPr>
        </p:nvSpPr>
        <p:spPr>
          <a:xfrm>
            <a:off x="457200" y="1295400"/>
            <a:ext cx="7772400" cy="5105400"/>
          </a:xfrm>
        </p:spPr>
        <p:txBody>
          <a:bodyPr/>
          <a:lstStyle/>
          <a:p>
            <a:pPr>
              <a:lnSpc>
                <a:spcPct val="90000"/>
              </a:lnSpc>
            </a:pPr>
            <a:r>
              <a:rPr lang="en-US" b="0" dirty="0">
                <a:latin typeface="Times New Roman"/>
                <a:cs typeface="Times New Roman"/>
              </a:rPr>
              <a:t>Clinicians should encourage all MSM to request safe sex practices and to be open in their discussions with potential partners about the importance of the use of condoms during anal receptive intercourse. </a:t>
            </a:r>
          </a:p>
          <a:p>
            <a:pPr>
              <a:lnSpc>
                <a:spcPct val="90000"/>
              </a:lnSpc>
            </a:pPr>
            <a:r>
              <a:rPr lang="en-US" b="0" dirty="0">
                <a:latin typeface="Times New Roman"/>
                <a:cs typeface="Times New Roman"/>
              </a:rPr>
              <a:t>Because HIV antibodies can take up to six months to react with standard HIV screening tests (CDC, 2007b), clients should be aware that HIV </a:t>
            </a:r>
            <a:r>
              <a:rPr lang="en-US" b="0" dirty="0" err="1">
                <a:latin typeface="Times New Roman"/>
                <a:cs typeface="Times New Roman"/>
              </a:rPr>
              <a:t>serostatus</a:t>
            </a:r>
            <a:r>
              <a:rPr lang="en-US" b="0" dirty="0">
                <a:latin typeface="Times New Roman"/>
                <a:cs typeface="Times New Roman"/>
              </a:rPr>
              <a:t> is not an absolute certainty and that reporting of a negative HIV </a:t>
            </a:r>
            <a:r>
              <a:rPr lang="en-US" b="0" dirty="0" err="1">
                <a:latin typeface="Times New Roman"/>
                <a:cs typeface="Times New Roman"/>
              </a:rPr>
              <a:t>serostatus</a:t>
            </a:r>
            <a:r>
              <a:rPr lang="en-US" b="0" dirty="0">
                <a:latin typeface="Times New Roman"/>
                <a:cs typeface="Times New Roman"/>
              </a:rPr>
              <a:t> within an Internet profile </a:t>
            </a:r>
            <a:r>
              <a:rPr lang="en-US" b="0" dirty="0" err="1">
                <a:latin typeface="Times New Roman"/>
                <a:cs typeface="Times New Roman"/>
              </a:rPr>
              <a:t>doesn</a:t>
            </a:r>
            <a:r>
              <a:rPr lang="ja-JP" altLang="en-US" b="0" dirty="0">
                <a:latin typeface="Times New Roman"/>
                <a:cs typeface="Times New Roman"/>
              </a:rPr>
              <a:t>’</a:t>
            </a:r>
            <a:r>
              <a:rPr lang="en-US" b="0" dirty="0">
                <a:latin typeface="Times New Roman"/>
                <a:cs typeface="Times New Roman"/>
              </a:rPr>
              <a:t>t necessarily mean an individual is HIV negative. </a:t>
            </a:r>
          </a:p>
          <a:p>
            <a:pPr>
              <a:lnSpc>
                <a:spcPct val="90000"/>
              </a:lnSpc>
            </a:pPr>
            <a:r>
              <a:rPr lang="en-US" b="0" dirty="0">
                <a:latin typeface="Times New Roman"/>
                <a:cs typeface="Times New Roman"/>
              </a:rPr>
              <a:t>Clinicians should provide positive reinforcement to clients who report safer sex practices and who request safer sex practices from potential partners.</a:t>
            </a:r>
          </a:p>
        </p:txBody>
      </p:sp>
    </p:spTree>
  </p:cSld>
  <p:clrMapOvr>
    <a:masterClrMapping/>
  </p:clrMapOvr>
  <p:timing>
    <p:tnLst>
      <p:par>
        <p:cTn xmlns:p14="http://schemas.microsoft.com/office/powerpoint/2010/mai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9426" name="Rectangle 2"/>
          <p:cNvSpPr>
            <a:spLocks noGrp="1" noChangeArrowheads="1"/>
          </p:cNvSpPr>
          <p:nvPr>
            <p:ph type="title"/>
          </p:nvPr>
        </p:nvSpPr>
        <p:spPr>
          <a:xfrm>
            <a:off x="381000" y="-228600"/>
            <a:ext cx="8763000" cy="1143000"/>
          </a:xfrm>
        </p:spPr>
        <p:txBody>
          <a:bodyPr/>
          <a:lstStyle/>
          <a:p>
            <a:r>
              <a:rPr lang="en-US" sz="2800" b="0" dirty="0">
                <a:latin typeface="Times New Roman"/>
                <a:cs typeface="Times New Roman"/>
              </a:rPr>
              <a:t>Discussion &amp; Clinical Recommendations</a:t>
            </a:r>
          </a:p>
        </p:txBody>
      </p:sp>
      <p:sp>
        <p:nvSpPr>
          <p:cNvPr id="359427" name="Rectangle 3"/>
          <p:cNvSpPr>
            <a:spLocks noGrp="1" noChangeArrowheads="1"/>
          </p:cNvSpPr>
          <p:nvPr>
            <p:ph type="body" idx="1"/>
          </p:nvPr>
        </p:nvSpPr>
        <p:spPr>
          <a:xfrm>
            <a:off x="0" y="1219200"/>
            <a:ext cx="8686800" cy="5410200"/>
          </a:xfrm>
        </p:spPr>
        <p:txBody>
          <a:bodyPr/>
          <a:lstStyle/>
          <a:p>
            <a:pPr>
              <a:lnSpc>
                <a:spcPct val="90000"/>
              </a:lnSpc>
            </a:pPr>
            <a:r>
              <a:rPr lang="en-US" sz="2000" b="0" i="1" dirty="0">
                <a:latin typeface="Times New Roman"/>
                <a:cs typeface="Times New Roman"/>
              </a:rPr>
              <a:t>Implications for Public Health</a:t>
            </a:r>
            <a:endParaRPr lang="en-US" sz="2000" b="0" dirty="0">
              <a:latin typeface="Times New Roman"/>
              <a:cs typeface="Times New Roman"/>
            </a:endParaRPr>
          </a:p>
          <a:p>
            <a:pPr lvl="1">
              <a:lnSpc>
                <a:spcPct val="90000"/>
              </a:lnSpc>
            </a:pPr>
            <a:r>
              <a:rPr lang="en-US" b="0" dirty="0">
                <a:latin typeface="Times New Roman"/>
                <a:cs typeface="Times New Roman"/>
              </a:rPr>
              <a:t>A recent article in the</a:t>
            </a:r>
            <a:r>
              <a:rPr lang="en-US" b="0" i="1" dirty="0">
                <a:latin typeface="Times New Roman"/>
                <a:cs typeface="Times New Roman"/>
              </a:rPr>
              <a:t> American Journal of Men</a:t>
            </a:r>
            <a:r>
              <a:rPr lang="ja-JP" altLang="en-US" b="0" i="1" dirty="0">
                <a:latin typeface="Times New Roman"/>
                <a:cs typeface="Times New Roman"/>
              </a:rPr>
              <a:t>’</a:t>
            </a:r>
            <a:r>
              <a:rPr lang="en-US" b="0" i="1" dirty="0">
                <a:latin typeface="Times New Roman"/>
                <a:cs typeface="Times New Roman"/>
              </a:rPr>
              <a:t>s Health</a:t>
            </a:r>
            <a:r>
              <a:rPr lang="en-US" b="0" dirty="0">
                <a:latin typeface="Times New Roman"/>
                <a:cs typeface="Times New Roman"/>
              </a:rPr>
              <a:t> (Blackwell, 2008) provided several public health strategies which might promote safer sex practices among MSM who use the Internet to initiate sexual relationships. </a:t>
            </a:r>
          </a:p>
          <a:p>
            <a:pPr lvl="1">
              <a:lnSpc>
                <a:spcPct val="90000"/>
              </a:lnSpc>
            </a:pPr>
            <a:r>
              <a:rPr lang="en-US" b="0" dirty="0">
                <a:latin typeface="Times New Roman"/>
                <a:cs typeface="Times New Roman"/>
              </a:rPr>
              <a:t>In response to an outbreak of syphilis among MSM using the Internet to meet sexual partners in San Francisco in 2002, the Department of Public Health designed a plan to introduce prevention strategies in on-line environments. </a:t>
            </a:r>
          </a:p>
          <a:p>
            <a:pPr lvl="1">
              <a:lnSpc>
                <a:spcPct val="90000"/>
              </a:lnSpc>
            </a:pPr>
            <a:r>
              <a:rPr lang="en-US" b="0" dirty="0">
                <a:latin typeface="Times New Roman"/>
                <a:cs typeface="Times New Roman"/>
              </a:rPr>
              <a:t>Public health officials identified the three most frequented Internet sexual networking sites and paid for banners and advertisements and site-specific warnings to inform users of the outbreak. </a:t>
            </a:r>
          </a:p>
          <a:p>
            <a:pPr lvl="1">
              <a:lnSpc>
                <a:spcPct val="90000"/>
              </a:lnSpc>
            </a:pPr>
            <a:r>
              <a:rPr lang="en-US" b="0" dirty="0">
                <a:latin typeface="Times New Roman"/>
                <a:cs typeface="Times New Roman"/>
              </a:rPr>
              <a:t>In addition, a Web site was created that included interactive chats with physicians and nurse practitioners. </a:t>
            </a:r>
          </a:p>
          <a:p>
            <a:pPr lvl="1">
              <a:lnSpc>
                <a:spcPct val="90000"/>
              </a:lnSpc>
            </a:pPr>
            <a:r>
              <a:rPr lang="en-US" b="0" dirty="0">
                <a:latin typeface="Times New Roman"/>
                <a:cs typeface="Times New Roman"/>
              </a:rPr>
              <a:t>Users could ask questions completely anonymously and providers could provide information on a wide-range of sexually-related topics, including sexually-transmitted infections and prevention strategies (</a:t>
            </a:r>
            <a:r>
              <a:rPr lang="en-US" b="0" dirty="0" err="1">
                <a:latin typeface="Times New Roman"/>
                <a:cs typeface="Times New Roman"/>
              </a:rPr>
              <a:t>Klausner</a:t>
            </a:r>
            <a:r>
              <a:rPr lang="en-US" b="0" dirty="0">
                <a:latin typeface="Times New Roman"/>
                <a:cs typeface="Times New Roman"/>
              </a:rPr>
              <a:t>, et. al, 2004). </a:t>
            </a:r>
          </a:p>
        </p:txBody>
      </p:sp>
    </p:spTree>
  </p:cSld>
  <p:clrMapOvr>
    <a:masterClrMapping/>
  </p:clrMapOvr>
  <p:timing>
    <p:tnLst>
      <p:par>
        <p:cTn xmlns:p14="http://schemas.microsoft.com/office/powerpoint/2010/mai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1474" name="Rectangle 2"/>
          <p:cNvSpPr>
            <a:spLocks noGrp="1" noChangeArrowheads="1"/>
          </p:cNvSpPr>
          <p:nvPr>
            <p:ph type="title"/>
          </p:nvPr>
        </p:nvSpPr>
        <p:spPr>
          <a:xfrm>
            <a:off x="152400" y="-228600"/>
            <a:ext cx="8991600" cy="1143000"/>
          </a:xfrm>
        </p:spPr>
        <p:txBody>
          <a:bodyPr/>
          <a:lstStyle/>
          <a:p>
            <a:r>
              <a:rPr lang="en-US" sz="2800" b="0" dirty="0">
                <a:latin typeface="Times New Roman"/>
                <a:cs typeface="Times New Roman"/>
              </a:rPr>
              <a:t>Discussion &amp; Clinical Recommendations</a:t>
            </a:r>
          </a:p>
        </p:txBody>
      </p:sp>
      <p:sp>
        <p:nvSpPr>
          <p:cNvPr id="361475" name="Rectangle 3"/>
          <p:cNvSpPr>
            <a:spLocks noGrp="1" noChangeArrowheads="1"/>
          </p:cNvSpPr>
          <p:nvPr>
            <p:ph type="body" idx="1"/>
          </p:nvPr>
        </p:nvSpPr>
        <p:spPr>
          <a:xfrm>
            <a:off x="152400" y="1219200"/>
            <a:ext cx="8229600" cy="5334000"/>
          </a:xfrm>
        </p:spPr>
        <p:txBody>
          <a:bodyPr/>
          <a:lstStyle/>
          <a:p>
            <a:pPr lvl="1"/>
            <a:r>
              <a:rPr lang="en-US" sz="2400" b="0" dirty="0">
                <a:latin typeface="Times New Roman"/>
                <a:cs typeface="Times New Roman"/>
              </a:rPr>
              <a:t>Users could also request a completely anonymous syphilis screening slip (coded with a unique identification number) which could be printed and brought to a participating clinic for screening; results were then posted on-line using only the individual</a:t>
            </a:r>
            <a:r>
              <a:rPr lang="ja-JP" altLang="en-US" sz="2400" b="0" dirty="0">
                <a:latin typeface="Times New Roman"/>
                <a:cs typeface="Times New Roman"/>
              </a:rPr>
              <a:t>’</a:t>
            </a:r>
            <a:r>
              <a:rPr lang="en-US" sz="2400" b="0" dirty="0">
                <a:latin typeface="Times New Roman"/>
                <a:cs typeface="Times New Roman"/>
              </a:rPr>
              <a:t>s user identification number. </a:t>
            </a:r>
          </a:p>
          <a:p>
            <a:pPr lvl="1"/>
            <a:r>
              <a:rPr lang="en-US" sz="2400" b="0" dirty="0">
                <a:latin typeface="Times New Roman"/>
                <a:cs typeface="Times New Roman"/>
              </a:rPr>
              <a:t>Appropriate information regarding treatment and follow-up was also provided on-line. </a:t>
            </a:r>
          </a:p>
          <a:p>
            <a:pPr lvl="1"/>
            <a:r>
              <a:rPr lang="en-US" sz="2400" b="0" dirty="0">
                <a:latin typeface="Times New Roman"/>
                <a:cs typeface="Times New Roman"/>
              </a:rPr>
              <a:t>While HIV is still considered a </a:t>
            </a:r>
            <a:r>
              <a:rPr lang="en-US" sz="2400" b="0" dirty="0" err="1">
                <a:latin typeface="Times New Roman"/>
                <a:cs typeface="Times New Roman"/>
              </a:rPr>
              <a:t>notifiable</a:t>
            </a:r>
            <a:r>
              <a:rPr lang="en-US" sz="2400" b="0" dirty="0">
                <a:latin typeface="Times New Roman"/>
                <a:cs typeface="Times New Roman"/>
              </a:rPr>
              <a:t> disease, how the disease is reported can vary by location and by state health department (CDC, 2009b). </a:t>
            </a:r>
          </a:p>
          <a:p>
            <a:pPr lvl="1"/>
            <a:r>
              <a:rPr lang="en-US" sz="2400" b="0" dirty="0">
                <a:latin typeface="Times New Roman"/>
                <a:cs typeface="Times New Roman"/>
              </a:rPr>
              <a:t>Therefore, it is possible that public health professionals could vary approaches like the one employed in San Francisco to combat their syphilis outbreak. </a:t>
            </a:r>
          </a:p>
        </p:txBody>
      </p:sp>
    </p:spTree>
  </p:cSld>
  <p:clrMapOvr>
    <a:masterClrMapping/>
  </p:clrMapOvr>
  <p:timing>
    <p:tnLst>
      <p:par>
        <p:cTn xmlns:p14="http://schemas.microsoft.com/office/powerpoint/2010/mai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3522" name="Rectangle 2"/>
          <p:cNvSpPr>
            <a:spLocks noGrp="1" noChangeArrowheads="1"/>
          </p:cNvSpPr>
          <p:nvPr>
            <p:ph type="title"/>
          </p:nvPr>
        </p:nvSpPr>
        <p:spPr>
          <a:xfrm>
            <a:off x="381000" y="-152400"/>
            <a:ext cx="8763000" cy="1143000"/>
          </a:xfrm>
        </p:spPr>
        <p:txBody>
          <a:bodyPr/>
          <a:lstStyle/>
          <a:p>
            <a:r>
              <a:rPr lang="en-US" sz="2800" b="0" dirty="0">
                <a:latin typeface="Times New Roman"/>
                <a:cs typeface="Times New Roman"/>
              </a:rPr>
              <a:t>Discussion &amp; Clinical Recommendations</a:t>
            </a:r>
          </a:p>
        </p:txBody>
      </p:sp>
      <p:sp>
        <p:nvSpPr>
          <p:cNvPr id="363523" name="Rectangle 3"/>
          <p:cNvSpPr>
            <a:spLocks noGrp="1" noChangeArrowheads="1"/>
          </p:cNvSpPr>
          <p:nvPr>
            <p:ph type="body" idx="1"/>
          </p:nvPr>
        </p:nvSpPr>
        <p:spPr>
          <a:xfrm>
            <a:off x="152400" y="1219200"/>
            <a:ext cx="8763000" cy="5334000"/>
          </a:xfrm>
        </p:spPr>
        <p:txBody>
          <a:bodyPr/>
          <a:lstStyle/>
          <a:p>
            <a:pPr lvl="1"/>
            <a:r>
              <a:rPr lang="en-US" sz="2400" b="0" dirty="0">
                <a:latin typeface="Times New Roman"/>
                <a:cs typeface="Times New Roman"/>
              </a:rPr>
              <a:t>Patients could visit an informative web site to obtain information about behaviors which increase the risk for HIV transmission and using a chat or discussion form could post questions anonymously to physicians, nurse practitioners, and physician assistants.  </a:t>
            </a:r>
          </a:p>
          <a:p>
            <a:pPr lvl="1"/>
            <a:r>
              <a:rPr lang="en-US" sz="2400" b="0" dirty="0">
                <a:latin typeface="Times New Roman"/>
                <a:cs typeface="Times New Roman"/>
              </a:rPr>
              <a:t>Users could also print a form that would allow anonymous testing at various locations using a unique identification number. </a:t>
            </a:r>
          </a:p>
          <a:p>
            <a:pPr lvl="1"/>
            <a:r>
              <a:rPr lang="en-US" sz="2400" b="0" dirty="0">
                <a:latin typeface="Times New Roman"/>
                <a:cs typeface="Times New Roman"/>
              </a:rPr>
              <a:t>Then, results could be posted on a web site using the unique identification number. </a:t>
            </a:r>
          </a:p>
          <a:p>
            <a:pPr lvl="1"/>
            <a:r>
              <a:rPr lang="en-US" sz="2400" b="0" dirty="0">
                <a:latin typeface="Times New Roman"/>
                <a:cs typeface="Times New Roman"/>
              </a:rPr>
              <a:t>Appropriate follow-up, consultation, and referral service information could also be provided to the user using this same site.</a:t>
            </a:r>
          </a:p>
        </p:txBody>
      </p:sp>
    </p:spTree>
  </p:cSld>
  <p:clrMapOvr>
    <a:masterClrMapping/>
  </p:clrMapOvr>
  <p:timing>
    <p:tnLst>
      <p:par>
        <p:cTn xmlns:p14="http://schemas.microsoft.com/office/powerpoint/2010/mai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5570" name="Rectangle 2"/>
          <p:cNvSpPr>
            <a:spLocks noGrp="1" noChangeArrowheads="1"/>
          </p:cNvSpPr>
          <p:nvPr>
            <p:ph type="title"/>
          </p:nvPr>
        </p:nvSpPr>
        <p:spPr>
          <a:xfrm>
            <a:off x="228600" y="-228600"/>
            <a:ext cx="8915400" cy="1143000"/>
          </a:xfrm>
        </p:spPr>
        <p:txBody>
          <a:bodyPr/>
          <a:lstStyle/>
          <a:p>
            <a:r>
              <a:rPr lang="en-US" sz="2800" b="0" dirty="0">
                <a:latin typeface="Times New Roman"/>
                <a:cs typeface="Times New Roman"/>
              </a:rPr>
              <a:t>Discussion &amp; Clinical Recommendations</a:t>
            </a:r>
          </a:p>
        </p:txBody>
      </p:sp>
      <p:pic>
        <p:nvPicPr>
          <p:cNvPr id="365571" name="Picture 3"/>
          <p:cNvPicPr>
            <a:picLocks noChangeAspect="1" noChangeArrowheads="1"/>
          </p:cNvPicPr>
          <p:nvPr>
            <p:ph type="body" idx="1"/>
          </p:nvPr>
        </p:nvPicPr>
        <p:blipFill>
          <a:blip r:embed="rId3">
            <a:clrChange>
              <a:clrFrom>
                <a:srgbClr val="BB7455"/>
              </a:clrFrom>
              <a:clrTo>
                <a:srgbClr val="BB7455">
                  <a:alpha val="0"/>
                </a:srgbClr>
              </a:clrTo>
            </a:clrChange>
            <a:extLst>
              <a:ext uri="{28A0092B-C50C-407E-A947-70E740481C1C}">
                <a14:useLocalDpi xmlns:a14="http://schemas.microsoft.com/office/drawing/2010/main" val="0"/>
              </a:ext>
            </a:extLst>
          </a:blip>
          <a:srcRect t="17284" r="2499" b="4938"/>
          <a:stretch>
            <a:fillRect/>
          </a:stretch>
        </p:blipFill>
        <p:spPr>
          <a:xfrm>
            <a:off x="0" y="685800"/>
            <a:ext cx="9144000" cy="5181600"/>
          </a:xfrm>
          <a:noFill/>
        </p:spPr>
      </p:pic>
    </p:spTree>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2322" name="Rectangle 2"/>
          <p:cNvSpPr>
            <a:spLocks noGrp="1" noChangeArrowheads="1"/>
          </p:cNvSpPr>
          <p:nvPr>
            <p:ph type="title"/>
          </p:nvPr>
        </p:nvSpPr>
        <p:spPr>
          <a:xfrm>
            <a:off x="685800" y="0"/>
            <a:ext cx="7772400" cy="1143000"/>
          </a:xfrm>
        </p:spPr>
        <p:txBody>
          <a:bodyPr/>
          <a:lstStyle/>
          <a:p>
            <a:r>
              <a:rPr lang="en-US" b="0" dirty="0">
                <a:latin typeface="Times New Roman"/>
                <a:cs typeface="Times New Roman"/>
              </a:rPr>
              <a:t>Introduction</a:t>
            </a:r>
          </a:p>
        </p:txBody>
      </p:sp>
      <p:sp>
        <p:nvSpPr>
          <p:cNvPr id="312323" name="Rectangle 3"/>
          <p:cNvSpPr>
            <a:spLocks noGrp="1" noChangeArrowheads="1"/>
          </p:cNvSpPr>
          <p:nvPr>
            <p:ph type="body" idx="1"/>
          </p:nvPr>
        </p:nvSpPr>
        <p:spPr>
          <a:xfrm>
            <a:off x="533400" y="1295400"/>
            <a:ext cx="7772400" cy="4953000"/>
          </a:xfrm>
        </p:spPr>
        <p:txBody>
          <a:bodyPr/>
          <a:lstStyle/>
          <a:p>
            <a:r>
              <a:rPr lang="en-US" b="0">
                <a:latin typeface="Times New Roman"/>
                <a:cs typeface="Times New Roman"/>
              </a:rPr>
              <a:t>Data show rates are increasing among MSM</a:t>
            </a:r>
          </a:p>
        </p:txBody>
      </p:sp>
      <p:pic>
        <p:nvPicPr>
          <p:cNvPr id="312324" name="Picture 4" descr="Fig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85800" y="1752600"/>
            <a:ext cx="8153400" cy="396240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xmlns:p14="http://schemas.microsoft.com/office/powerpoint/2010/mai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7618" name="Rectangle 2"/>
          <p:cNvSpPr>
            <a:spLocks noGrp="1" noChangeArrowheads="1"/>
          </p:cNvSpPr>
          <p:nvPr>
            <p:ph type="title"/>
          </p:nvPr>
        </p:nvSpPr>
        <p:spPr>
          <a:xfrm>
            <a:off x="381000" y="0"/>
            <a:ext cx="8763000" cy="1143000"/>
          </a:xfrm>
        </p:spPr>
        <p:txBody>
          <a:bodyPr/>
          <a:lstStyle/>
          <a:p>
            <a:r>
              <a:rPr lang="en-US" b="0" dirty="0">
                <a:latin typeface="Times New Roman"/>
                <a:cs typeface="Times New Roman"/>
              </a:rPr>
              <a:t>Summary, Limitations, Conclusions</a:t>
            </a:r>
          </a:p>
        </p:txBody>
      </p:sp>
      <p:sp>
        <p:nvSpPr>
          <p:cNvPr id="367619" name="Rectangle 3"/>
          <p:cNvSpPr>
            <a:spLocks noGrp="1" noChangeArrowheads="1"/>
          </p:cNvSpPr>
          <p:nvPr>
            <p:ph type="body" idx="1"/>
          </p:nvPr>
        </p:nvSpPr>
        <p:spPr>
          <a:xfrm>
            <a:off x="457200" y="1295400"/>
            <a:ext cx="7772400" cy="5105400"/>
          </a:xfrm>
        </p:spPr>
        <p:txBody>
          <a:bodyPr/>
          <a:lstStyle/>
          <a:p>
            <a:pPr>
              <a:lnSpc>
                <a:spcPct val="90000"/>
              </a:lnSpc>
            </a:pPr>
            <a:r>
              <a:rPr lang="en-US" b="0" dirty="0">
                <a:latin typeface="Times New Roman"/>
                <a:cs typeface="Times New Roman"/>
              </a:rPr>
              <a:t>The use of Internet sexual networking sites is becoming a more prominent means for MSM to initiate sexual relationships. </a:t>
            </a:r>
          </a:p>
          <a:p>
            <a:pPr>
              <a:lnSpc>
                <a:spcPct val="90000"/>
              </a:lnSpc>
            </a:pPr>
            <a:r>
              <a:rPr lang="en-US" b="0" dirty="0">
                <a:latin typeface="Times New Roman"/>
                <a:cs typeface="Times New Roman"/>
              </a:rPr>
              <a:t>The widespread use of such sites provides quick and anonymous access to the initiation of sexual relationships, which research suggests can make an impact on sexual decision making. </a:t>
            </a:r>
          </a:p>
          <a:p>
            <a:pPr>
              <a:lnSpc>
                <a:spcPct val="90000"/>
              </a:lnSpc>
            </a:pPr>
            <a:r>
              <a:rPr lang="en-US" b="0" dirty="0">
                <a:latin typeface="Times New Roman"/>
                <a:cs typeface="Times New Roman"/>
              </a:rPr>
              <a:t>Clinicians should consider the possible use of Internet sexual networking sites when discussing safer sex practices with their MSM clients and ensure their MSM clients are routinely screened for HIV and understand the importance of disclosing their HIV </a:t>
            </a:r>
            <a:r>
              <a:rPr lang="en-US" b="0" dirty="0" err="1">
                <a:latin typeface="Times New Roman"/>
                <a:cs typeface="Times New Roman"/>
              </a:rPr>
              <a:t>serostatus</a:t>
            </a:r>
            <a:r>
              <a:rPr lang="en-US" b="0" dirty="0">
                <a:latin typeface="Times New Roman"/>
                <a:cs typeface="Times New Roman"/>
              </a:rPr>
              <a:t> to potential sexual partners, including those met in the on-line environment. </a:t>
            </a:r>
          </a:p>
        </p:txBody>
      </p:sp>
    </p:spTree>
  </p:cSld>
  <p:clrMapOvr>
    <a:masterClrMapping/>
  </p:clrMapOvr>
  <p:timing>
    <p:tnLst>
      <p:par>
        <p:cTn xmlns:p14="http://schemas.microsoft.com/office/powerpoint/2010/mai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9666" name="Rectangle 2"/>
          <p:cNvSpPr>
            <a:spLocks noGrp="1" noChangeArrowheads="1"/>
          </p:cNvSpPr>
          <p:nvPr>
            <p:ph type="title"/>
          </p:nvPr>
        </p:nvSpPr>
        <p:spPr>
          <a:xfrm>
            <a:off x="609600" y="0"/>
            <a:ext cx="7772400" cy="1143000"/>
          </a:xfrm>
        </p:spPr>
        <p:txBody>
          <a:bodyPr/>
          <a:lstStyle/>
          <a:p>
            <a:r>
              <a:rPr lang="en-US" sz="2800" b="0" dirty="0">
                <a:latin typeface="Times New Roman"/>
                <a:cs typeface="Times New Roman"/>
              </a:rPr>
              <a:t>Summary, Limitations, Conclusions</a:t>
            </a:r>
          </a:p>
        </p:txBody>
      </p:sp>
      <p:sp>
        <p:nvSpPr>
          <p:cNvPr id="369667" name="Rectangle 3"/>
          <p:cNvSpPr>
            <a:spLocks noGrp="1" noChangeArrowheads="1"/>
          </p:cNvSpPr>
          <p:nvPr>
            <p:ph type="body" idx="1"/>
          </p:nvPr>
        </p:nvSpPr>
        <p:spPr>
          <a:xfrm>
            <a:off x="609600" y="1524000"/>
            <a:ext cx="7772400" cy="5181600"/>
          </a:xfrm>
        </p:spPr>
        <p:txBody>
          <a:bodyPr/>
          <a:lstStyle/>
          <a:p>
            <a:pPr>
              <a:lnSpc>
                <a:spcPct val="80000"/>
              </a:lnSpc>
            </a:pPr>
            <a:r>
              <a:rPr lang="en-US" b="0" dirty="0">
                <a:latin typeface="Times New Roman"/>
                <a:cs typeface="Times New Roman"/>
              </a:rPr>
              <a:t>In </a:t>
            </a:r>
            <a:r>
              <a:rPr lang="en-US" b="0" dirty="0" smtClean="0">
                <a:latin typeface="Times New Roman"/>
                <a:cs typeface="Times New Roman"/>
              </a:rPr>
              <a:t>addition, </a:t>
            </a:r>
            <a:r>
              <a:rPr lang="en-US" b="0" dirty="0">
                <a:latin typeface="Times New Roman"/>
                <a:cs typeface="Times New Roman"/>
              </a:rPr>
              <a:t>HIV-positive MSM should be educated about their HIV disease process and the risks associated with </a:t>
            </a:r>
            <a:r>
              <a:rPr lang="en-US" b="0" dirty="0" err="1">
                <a:latin typeface="Times New Roman"/>
                <a:cs typeface="Times New Roman"/>
              </a:rPr>
              <a:t>serocordant</a:t>
            </a:r>
            <a:r>
              <a:rPr lang="en-US" b="0" dirty="0">
                <a:latin typeface="Times New Roman"/>
                <a:cs typeface="Times New Roman"/>
              </a:rPr>
              <a:t> sexual relationships, including the risk of increasing HIV viral load and introduction of drug-resistant HIV mosaic strains. </a:t>
            </a:r>
          </a:p>
          <a:p>
            <a:pPr>
              <a:lnSpc>
                <a:spcPct val="80000"/>
              </a:lnSpc>
            </a:pPr>
            <a:r>
              <a:rPr lang="en-US" b="0" dirty="0">
                <a:latin typeface="Times New Roman"/>
                <a:cs typeface="Times New Roman"/>
              </a:rPr>
              <a:t>Specific public health strategies, including the use of banners and other advertisements on Internet sexual networking sites, the creation of educational Web sites encouraging dialogue among MSM and health professionals regarding STI transmission and risk, and  means for Internet-mediated anonymous HIV screening were discussed. </a:t>
            </a:r>
          </a:p>
        </p:txBody>
      </p:sp>
    </p:spTree>
  </p:cSld>
  <p:clrMapOvr>
    <a:masterClrMapping/>
  </p:clrMapOvr>
  <p:timing>
    <p:tnLst>
      <p:par>
        <p:cTn xmlns:p14="http://schemas.microsoft.com/office/powerpoint/2010/mai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1714" name="Rectangle 2"/>
          <p:cNvSpPr>
            <a:spLocks noGrp="1" noChangeArrowheads="1"/>
          </p:cNvSpPr>
          <p:nvPr>
            <p:ph type="title"/>
          </p:nvPr>
        </p:nvSpPr>
        <p:spPr>
          <a:xfrm>
            <a:off x="685800" y="0"/>
            <a:ext cx="7772400" cy="1143000"/>
          </a:xfrm>
        </p:spPr>
        <p:txBody>
          <a:bodyPr/>
          <a:lstStyle/>
          <a:p>
            <a:r>
              <a:rPr lang="en-US" sz="2800" b="0" dirty="0">
                <a:latin typeface="Times New Roman"/>
                <a:cs typeface="Times New Roman"/>
              </a:rPr>
              <a:t>Summary, Limitations, Conclusions</a:t>
            </a:r>
          </a:p>
        </p:txBody>
      </p:sp>
      <p:sp>
        <p:nvSpPr>
          <p:cNvPr id="371715" name="Rectangle 3"/>
          <p:cNvSpPr>
            <a:spLocks noGrp="1" noChangeArrowheads="1"/>
          </p:cNvSpPr>
          <p:nvPr>
            <p:ph type="body" idx="1"/>
          </p:nvPr>
        </p:nvSpPr>
        <p:spPr>
          <a:xfrm>
            <a:off x="609600" y="1371600"/>
            <a:ext cx="7772400" cy="5105400"/>
          </a:xfrm>
        </p:spPr>
        <p:txBody>
          <a:bodyPr/>
          <a:lstStyle/>
          <a:p>
            <a:pPr>
              <a:lnSpc>
                <a:spcPct val="80000"/>
              </a:lnSpc>
            </a:pPr>
            <a:r>
              <a:rPr lang="en-US" b="0" dirty="0">
                <a:latin typeface="Times New Roman"/>
                <a:cs typeface="Times New Roman"/>
              </a:rPr>
              <a:t>It is imperative to consider that not all profile information is necessarily factual and accurate. Requesting specific sexual activities in an Internet-based profile does not necessarily support that such activities will occur during sexual encounters. </a:t>
            </a:r>
          </a:p>
          <a:p>
            <a:pPr>
              <a:lnSpc>
                <a:spcPct val="80000"/>
              </a:lnSpc>
            </a:pPr>
            <a:r>
              <a:rPr lang="en-US" b="0" dirty="0">
                <a:latin typeface="Times New Roman"/>
                <a:cs typeface="Times New Roman"/>
              </a:rPr>
              <a:t>Perhaps the most significant study limitation is the generalizability of results: </a:t>
            </a:r>
          </a:p>
          <a:p>
            <a:pPr lvl="1">
              <a:lnSpc>
                <a:spcPct val="80000"/>
              </a:lnSpc>
            </a:pPr>
            <a:r>
              <a:rPr lang="en-US" sz="2400" b="0" dirty="0">
                <a:latin typeface="Times New Roman"/>
                <a:cs typeface="Times New Roman"/>
              </a:rPr>
              <a:t>This study consisted only of MSM using Internet sexual networking sites within the State of Florida. </a:t>
            </a:r>
          </a:p>
          <a:p>
            <a:pPr lvl="1">
              <a:lnSpc>
                <a:spcPct val="80000"/>
              </a:lnSpc>
            </a:pPr>
            <a:r>
              <a:rPr lang="en-US" sz="2400" b="0" dirty="0">
                <a:latin typeface="Times New Roman"/>
                <a:cs typeface="Times New Roman"/>
              </a:rPr>
              <a:t>Future research should approach this issue from a more national perspective and determine the etiology of requesting unsafe sexual behaviors among MSM using the Internet to initiate sexual relationships.                                                                 </a:t>
            </a:r>
            <a:br>
              <a:rPr lang="en-US" sz="2400" b="0" dirty="0">
                <a:latin typeface="Times New Roman"/>
                <a:cs typeface="Times New Roman"/>
              </a:rPr>
            </a:br>
            <a:r>
              <a:rPr lang="en-US" sz="2400" b="0" dirty="0">
                <a:latin typeface="Times New Roman"/>
                <a:cs typeface="Times New Roman"/>
              </a:rPr>
              <a:t/>
            </a:r>
            <a:br>
              <a:rPr lang="en-US" sz="2400" b="0" dirty="0">
                <a:latin typeface="Times New Roman"/>
                <a:cs typeface="Times New Roman"/>
              </a:rPr>
            </a:br>
            <a:endParaRPr lang="en-US" sz="2400" b="0" dirty="0">
              <a:latin typeface="Times New Roman"/>
              <a:cs typeface="Times New Roman"/>
            </a:endParaRPr>
          </a:p>
        </p:txBody>
      </p:sp>
    </p:spTree>
  </p:cSld>
  <p:clrMapOvr>
    <a:masterClrMapping/>
  </p:clrMapOvr>
  <p:timing>
    <p:tnLst>
      <p:par>
        <p:cTn xmlns:p14="http://schemas.microsoft.com/office/powerpoint/2010/mai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5810" name="Rectangle 2"/>
          <p:cNvSpPr>
            <a:spLocks noGrp="1" noChangeArrowheads="1"/>
          </p:cNvSpPr>
          <p:nvPr>
            <p:ph type="ctrTitle"/>
          </p:nvPr>
        </p:nvSpPr>
        <p:spPr>
          <a:xfrm>
            <a:off x="3124200" y="1905000"/>
            <a:ext cx="2971800" cy="685800"/>
          </a:xfrm>
        </p:spPr>
        <p:txBody>
          <a:bodyPr/>
          <a:lstStyle/>
          <a:p>
            <a:pPr algn="l"/>
            <a:r>
              <a:rPr lang="en-US" sz="2800" b="0" dirty="0">
                <a:latin typeface="Times New Roman"/>
                <a:cs typeface="Times New Roman"/>
              </a:rPr>
              <a:t>                                 </a:t>
            </a:r>
            <a:br>
              <a:rPr lang="en-US" sz="2800" b="0" dirty="0">
                <a:latin typeface="Times New Roman"/>
                <a:cs typeface="Times New Roman"/>
              </a:rPr>
            </a:br>
            <a:r>
              <a:rPr lang="en-US" sz="2800" b="0" dirty="0">
                <a:latin typeface="Times New Roman"/>
                <a:cs typeface="Times New Roman"/>
              </a:rPr>
              <a:t/>
            </a:r>
            <a:br>
              <a:rPr lang="en-US" sz="2800" b="0" dirty="0">
                <a:latin typeface="Times New Roman"/>
                <a:cs typeface="Times New Roman"/>
              </a:rPr>
            </a:br>
            <a:endParaRPr lang="en-US" sz="2400" b="0" dirty="0">
              <a:latin typeface="Times New Roman"/>
              <a:cs typeface="Times New Roman"/>
            </a:endParaRPr>
          </a:p>
        </p:txBody>
      </p:sp>
      <p:sp>
        <p:nvSpPr>
          <p:cNvPr id="375811" name="Text Box 3"/>
          <p:cNvSpPr txBox="1">
            <a:spLocks noChangeArrowheads="1"/>
          </p:cNvSpPr>
          <p:nvPr/>
        </p:nvSpPr>
        <p:spPr bwMode="auto">
          <a:xfrm>
            <a:off x="-152400" y="1828800"/>
            <a:ext cx="9144000" cy="550920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lvl="1" eaLnBrk="0" hangingPunct="0">
              <a:spcBef>
                <a:spcPct val="0"/>
              </a:spcBef>
              <a:buFontTx/>
              <a:buNone/>
            </a:pPr>
            <a:r>
              <a:rPr lang="en-US" sz="3600" dirty="0"/>
              <a:t>Risk Factors and Characteristics of Men Who Have Sex With Men Who Use the Internet to Meet Sexual </a:t>
            </a:r>
            <a:r>
              <a:rPr lang="en-US" sz="3600" dirty="0" smtClean="0"/>
              <a:t>Partners</a:t>
            </a:r>
          </a:p>
          <a:p>
            <a:pPr lvl="1" eaLnBrk="0" hangingPunct="0">
              <a:spcBef>
                <a:spcPct val="0"/>
              </a:spcBef>
              <a:buFontTx/>
              <a:buNone/>
            </a:pPr>
            <a:endParaRPr lang="en-US" dirty="0"/>
          </a:p>
          <a:p>
            <a:pPr>
              <a:buFontTx/>
              <a:buNone/>
            </a:pPr>
            <a:r>
              <a:rPr lang="en-US" sz="2800" dirty="0"/>
              <a:t>Christopher W. Blackwell, Ph.D., ARNP, ANP-</a:t>
            </a:r>
            <a:r>
              <a:rPr lang="en-US" sz="2800" dirty="0" smtClean="0"/>
              <a:t>BC, CNE</a:t>
            </a:r>
            <a:endParaRPr lang="en-US" sz="2800" dirty="0"/>
          </a:p>
          <a:p>
            <a:pPr>
              <a:buFontTx/>
              <a:buNone/>
            </a:pPr>
            <a:r>
              <a:rPr lang="en-US" i="1" dirty="0" smtClean="0"/>
              <a:t>Associate Professor and Coordinator of Nurse Practitioner Programs</a:t>
            </a:r>
            <a:r>
              <a:rPr lang="en-US" dirty="0" smtClean="0"/>
              <a:t> </a:t>
            </a:r>
            <a:r>
              <a:rPr lang="en-US" sz="2800" dirty="0"/>
              <a:t>College of Nursing</a:t>
            </a:r>
          </a:p>
          <a:p>
            <a:pPr>
              <a:buFontTx/>
              <a:buNone/>
            </a:pPr>
            <a:r>
              <a:rPr lang="en-US" sz="2800" dirty="0"/>
              <a:t>University of Central Florida</a:t>
            </a:r>
          </a:p>
          <a:p>
            <a:pPr>
              <a:buFontTx/>
              <a:buNone/>
            </a:pPr>
            <a:r>
              <a:rPr lang="en-US" sz="2800" dirty="0"/>
              <a:t>Orlando, Florida</a:t>
            </a:r>
          </a:p>
          <a:p>
            <a:pPr>
              <a:buFontTx/>
              <a:buNone/>
            </a:pPr>
            <a:r>
              <a:rPr lang="en-US" i="1" dirty="0" smtClean="0"/>
              <a:t>Sexual Science 2.0: Technological Innovations in Sexuality Research</a:t>
            </a:r>
            <a:endParaRPr lang="en-US" i="1" dirty="0"/>
          </a:p>
          <a:p>
            <a:pPr>
              <a:buFontTx/>
              <a:buNone/>
            </a:pPr>
            <a:endParaRPr lang="en-US" dirty="0"/>
          </a:p>
        </p:txBody>
      </p:sp>
    </p:spTree>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4370" name="Rectangle 2"/>
          <p:cNvSpPr>
            <a:spLocks noGrp="1" noChangeArrowheads="1"/>
          </p:cNvSpPr>
          <p:nvPr>
            <p:ph type="title"/>
          </p:nvPr>
        </p:nvSpPr>
        <p:spPr>
          <a:xfrm>
            <a:off x="685800" y="152400"/>
            <a:ext cx="7772400" cy="1143000"/>
          </a:xfrm>
        </p:spPr>
        <p:txBody>
          <a:bodyPr/>
          <a:lstStyle/>
          <a:p>
            <a:r>
              <a:rPr lang="en-US" b="0" dirty="0">
                <a:latin typeface="Times New Roman"/>
                <a:cs typeface="Times New Roman"/>
              </a:rPr>
              <a:t>Introduction</a:t>
            </a:r>
          </a:p>
        </p:txBody>
      </p:sp>
      <p:sp>
        <p:nvSpPr>
          <p:cNvPr id="314371" name="Rectangle 3"/>
          <p:cNvSpPr>
            <a:spLocks noGrp="1" noChangeArrowheads="1"/>
          </p:cNvSpPr>
          <p:nvPr>
            <p:ph type="body" idx="1"/>
          </p:nvPr>
        </p:nvSpPr>
        <p:spPr>
          <a:xfrm>
            <a:off x="609600" y="1295400"/>
            <a:ext cx="7772400" cy="4114800"/>
          </a:xfrm>
        </p:spPr>
        <p:txBody>
          <a:bodyPr/>
          <a:lstStyle/>
          <a:p>
            <a:endParaRPr lang="en-US"/>
          </a:p>
        </p:txBody>
      </p:sp>
      <p:pic>
        <p:nvPicPr>
          <p:cNvPr id="314372" name="Picture 4" descr="FIGURE. Estimated number* of persons with new human&#10;immunodeficiency virus (HIV) infections among men who&#10;have sex with men, by race/ethnicity and age group — United&#10;States, 200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62000" y="1295400"/>
            <a:ext cx="7620000" cy="472440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6418" name="Rectangle 2"/>
          <p:cNvSpPr>
            <a:spLocks noGrp="1" noChangeArrowheads="1"/>
          </p:cNvSpPr>
          <p:nvPr>
            <p:ph type="title"/>
          </p:nvPr>
        </p:nvSpPr>
        <p:spPr>
          <a:xfrm>
            <a:off x="685800" y="0"/>
            <a:ext cx="7772400" cy="1143000"/>
          </a:xfrm>
        </p:spPr>
        <p:txBody>
          <a:bodyPr/>
          <a:lstStyle/>
          <a:p>
            <a:r>
              <a:rPr lang="en-US" b="0" dirty="0">
                <a:latin typeface="Times New Roman"/>
                <a:cs typeface="Times New Roman"/>
              </a:rPr>
              <a:t>Introduction</a:t>
            </a:r>
          </a:p>
        </p:txBody>
      </p:sp>
      <p:sp>
        <p:nvSpPr>
          <p:cNvPr id="316419" name="Rectangle 3"/>
          <p:cNvSpPr>
            <a:spLocks noGrp="1" noChangeArrowheads="1"/>
          </p:cNvSpPr>
          <p:nvPr>
            <p:ph type="body" idx="1"/>
          </p:nvPr>
        </p:nvSpPr>
        <p:spPr>
          <a:xfrm>
            <a:off x="-8467" y="1837267"/>
            <a:ext cx="7772400" cy="5029200"/>
          </a:xfrm>
        </p:spPr>
        <p:txBody>
          <a:bodyPr/>
          <a:lstStyle/>
          <a:p>
            <a:pPr>
              <a:lnSpc>
                <a:spcPct val="80000"/>
              </a:lnSpc>
            </a:pPr>
            <a:r>
              <a:rPr lang="en-US" sz="1800" b="0" dirty="0">
                <a:latin typeface="Times New Roman"/>
                <a:cs typeface="Times New Roman"/>
              </a:rPr>
              <a:t>53% of all new HIV infections (72% among men) </a:t>
            </a:r>
          </a:p>
          <a:p>
            <a:pPr>
              <a:lnSpc>
                <a:spcPct val="80000"/>
              </a:lnSpc>
              <a:buFontTx/>
              <a:buNone/>
            </a:pPr>
            <a:r>
              <a:rPr lang="en-US" sz="1800" b="0" dirty="0">
                <a:latin typeface="Times New Roman"/>
                <a:cs typeface="Times New Roman"/>
              </a:rPr>
              <a:t>     were attributable to male-to-male sexual contact.</a:t>
            </a:r>
          </a:p>
          <a:p>
            <a:pPr>
              <a:lnSpc>
                <a:spcPct val="80000"/>
              </a:lnSpc>
              <a:buFontTx/>
              <a:buNone/>
            </a:pPr>
            <a:endParaRPr lang="en-US" sz="1800" b="0" dirty="0">
              <a:latin typeface="Times New Roman"/>
              <a:cs typeface="Times New Roman"/>
            </a:endParaRPr>
          </a:p>
          <a:p>
            <a:pPr>
              <a:lnSpc>
                <a:spcPct val="80000"/>
              </a:lnSpc>
            </a:pPr>
            <a:r>
              <a:rPr lang="en-US" sz="1800" b="0" dirty="0">
                <a:latin typeface="Times New Roman"/>
                <a:cs typeface="Times New Roman"/>
              </a:rPr>
              <a:t>Among white men, 81% of infections were linked </a:t>
            </a:r>
            <a:endParaRPr lang="en-US" sz="1800" b="0" dirty="0" smtClean="0">
              <a:latin typeface="Times New Roman"/>
              <a:cs typeface="Times New Roman"/>
            </a:endParaRPr>
          </a:p>
          <a:p>
            <a:pPr marL="0" indent="0">
              <a:lnSpc>
                <a:spcPct val="80000"/>
              </a:lnSpc>
              <a:buNone/>
            </a:pPr>
            <a:r>
              <a:rPr lang="en-US" sz="1800" b="0" dirty="0">
                <a:latin typeface="Times New Roman"/>
                <a:cs typeface="Times New Roman"/>
              </a:rPr>
              <a:t> </a:t>
            </a:r>
            <a:r>
              <a:rPr lang="en-US" sz="1800" b="0" dirty="0" smtClean="0">
                <a:latin typeface="Times New Roman"/>
                <a:cs typeface="Times New Roman"/>
              </a:rPr>
              <a:t>     to </a:t>
            </a:r>
            <a:r>
              <a:rPr lang="en-US" sz="1800" b="0" dirty="0">
                <a:latin typeface="Times New Roman"/>
                <a:cs typeface="Times New Roman"/>
              </a:rPr>
              <a:t>male-to-male sexual activity, compared with 72% </a:t>
            </a:r>
            <a:endParaRPr lang="en-US" sz="1800" b="0" dirty="0" smtClean="0">
              <a:latin typeface="Times New Roman"/>
              <a:cs typeface="Times New Roman"/>
            </a:endParaRPr>
          </a:p>
          <a:p>
            <a:pPr marL="0" indent="0">
              <a:lnSpc>
                <a:spcPct val="80000"/>
              </a:lnSpc>
              <a:buNone/>
            </a:pPr>
            <a:r>
              <a:rPr lang="en-US" sz="1800" b="0" dirty="0">
                <a:latin typeface="Times New Roman"/>
                <a:cs typeface="Times New Roman"/>
              </a:rPr>
              <a:t> </a:t>
            </a:r>
            <a:r>
              <a:rPr lang="en-US" sz="1800" b="0" dirty="0" smtClean="0">
                <a:latin typeface="Times New Roman"/>
                <a:cs typeface="Times New Roman"/>
              </a:rPr>
              <a:t>     among </a:t>
            </a:r>
            <a:r>
              <a:rPr lang="en-US" sz="1800" b="0" dirty="0">
                <a:latin typeface="Times New Roman"/>
                <a:cs typeface="Times New Roman"/>
              </a:rPr>
              <a:t>Hispanic/Latino men and 63% among black men.</a:t>
            </a:r>
          </a:p>
          <a:p>
            <a:pPr>
              <a:lnSpc>
                <a:spcPct val="80000"/>
              </a:lnSpc>
            </a:pPr>
            <a:endParaRPr lang="en-US" sz="1800" b="0" dirty="0">
              <a:latin typeface="Times New Roman"/>
              <a:cs typeface="Times New Roman"/>
            </a:endParaRPr>
          </a:p>
          <a:p>
            <a:pPr>
              <a:lnSpc>
                <a:spcPct val="80000"/>
              </a:lnSpc>
            </a:pPr>
            <a:r>
              <a:rPr lang="en-US" sz="1800" b="0" dirty="0">
                <a:latin typeface="Times New Roman"/>
                <a:cs typeface="Times New Roman"/>
              </a:rPr>
              <a:t>Since whites make up a larger proportion of the total population, white men accounted for the greatest percentage of new infections among MSM at 46%, compared with 35% for blacks and 19% for Hispanics/Latinos.</a:t>
            </a:r>
          </a:p>
          <a:p>
            <a:pPr>
              <a:lnSpc>
                <a:spcPct val="80000"/>
              </a:lnSpc>
            </a:pPr>
            <a:endParaRPr lang="en-US" sz="1800" b="0" dirty="0">
              <a:latin typeface="Times New Roman"/>
              <a:cs typeface="Times New Roman"/>
            </a:endParaRPr>
          </a:p>
          <a:p>
            <a:pPr>
              <a:lnSpc>
                <a:spcPct val="80000"/>
              </a:lnSpc>
            </a:pPr>
            <a:r>
              <a:rPr lang="en-US" sz="1800" b="0" dirty="0">
                <a:latin typeface="Times New Roman"/>
                <a:cs typeface="Times New Roman"/>
              </a:rPr>
              <a:t>Among white MSM, the infection rate was highest in the 30-39 age group, followed by the 40-49 age group.</a:t>
            </a:r>
          </a:p>
          <a:p>
            <a:pPr>
              <a:lnSpc>
                <a:spcPct val="80000"/>
              </a:lnSpc>
            </a:pPr>
            <a:endParaRPr lang="en-US" sz="1800" b="0" dirty="0">
              <a:latin typeface="Times New Roman"/>
              <a:cs typeface="Times New Roman"/>
            </a:endParaRPr>
          </a:p>
          <a:p>
            <a:pPr>
              <a:lnSpc>
                <a:spcPct val="80000"/>
              </a:lnSpc>
            </a:pPr>
            <a:r>
              <a:rPr lang="en-US" sz="1800" b="0" dirty="0">
                <a:latin typeface="Times New Roman"/>
                <a:cs typeface="Times New Roman"/>
              </a:rPr>
              <a:t>In contrast, among black and Hispanic/Latino MSM, a majority of new infections occurred in the 13-29 age group. </a:t>
            </a:r>
          </a:p>
        </p:txBody>
      </p:sp>
      <p:pic>
        <p:nvPicPr>
          <p:cNvPr id="316420" name="Picture 4" descr="This pie chart shows the estimated new HIV infections in 2006 by transmission category. Male-to-male sexual contact accounted for 53 percent, high-risk heterosexual contact accounted for 31 percent, injection drug use accounted for 12 percent and cases that were both male-to-male sexual contact and injection drug use accounted for 4 percent of the estimated new HIV infections in 200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867400" y="1295400"/>
            <a:ext cx="3132568" cy="2133599"/>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8466" name="Rectangle 2"/>
          <p:cNvSpPr>
            <a:spLocks noGrp="1" noChangeArrowheads="1"/>
          </p:cNvSpPr>
          <p:nvPr>
            <p:ph type="title"/>
          </p:nvPr>
        </p:nvSpPr>
        <p:spPr>
          <a:xfrm>
            <a:off x="762000" y="0"/>
            <a:ext cx="7772400" cy="1143000"/>
          </a:xfrm>
        </p:spPr>
        <p:txBody>
          <a:bodyPr/>
          <a:lstStyle/>
          <a:p>
            <a:r>
              <a:rPr lang="en-US" b="0" dirty="0">
                <a:latin typeface="Times New Roman"/>
                <a:cs typeface="Times New Roman"/>
              </a:rPr>
              <a:t>Introduction</a:t>
            </a:r>
          </a:p>
        </p:txBody>
      </p:sp>
      <p:sp>
        <p:nvSpPr>
          <p:cNvPr id="318467" name="Rectangle 3"/>
          <p:cNvSpPr>
            <a:spLocks noGrp="1" noChangeArrowheads="1"/>
          </p:cNvSpPr>
          <p:nvPr>
            <p:ph type="body" idx="1"/>
          </p:nvPr>
        </p:nvSpPr>
        <p:spPr>
          <a:xfrm>
            <a:off x="152400" y="1447800"/>
            <a:ext cx="8534400" cy="5029200"/>
          </a:xfrm>
        </p:spPr>
        <p:txBody>
          <a:bodyPr/>
          <a:lstStyle/>
          <a:p>
            <a:pPr>
              <a:lnSpc>
                <a:spcPct val="80000"/>
              </a:lnSpc>
            </a:pPr>
            <a:r>
              <a:rPr lang="en-US" sz="1800" b="0">
                <a:latin typeface="Times New Roman"/>
                <a:cs typeface="Times New Roman"/>
              </a:rPr>
              <a:t>Other sexually-transmitted infections (STIs) are also increasing among MSM:</a:t>
            </a:r>
          </a:p>
          <a:p>
            <a:pPr>
              <a:lnSpc>
                <a:spcPct val="80000"/>
              </a:lnSpc>
            </a:pPr>
            <a:r>
              <a:rPr lang="en-US" sz="1800" b="0">
                <a:latin typeface="Times New Roman"/>
                <a:cs typeface="Times New Roman"/>
              </a:rPr>
              <a:t>Cases of syphilis among MSM are ↑:</a:t>
            </a:r>
          </a:p>
          <a:p>
            <a:pPr lvl="1">
              <a:lnSpc>
                <a:spcPct val="80000"/>
              </a:lnSpc>
            </a:pPr>
            <a:r>
              <a:rPr lang="en-US" sz="1600" b="0">
                <a:latin typeface="Times New Roman"/>
                <a:cs typeface="Times New Roman"/>
              </a:rPr>
              <a:t>65% of all cases among MSM</a:t>
            </a:r>
          </a:p>
          <a:p>
            <a:pPr lvl="1">
              <a:lnSpc>
                <a:spcPct val="80000"/>
              </a:lnSpc>
            </a:pPr>
            <a:r>
              <a:rPr lang="en-US" sz="1600" b="0">
                <a:latin typeface="Times New Roman"/>
                <a:cs typeface="Times New Roman"/>
              </a:rPr>
              <a:t>The overall rise in syphilis among all men is being attributed largely to the rise among MSM (CDC, 2007a)</a:t>
            </a:r>
          </a:p>
          <a:p>
            <a:pPr>
              <a:lnSpc>
                <a:spcPct val="80000"/>
              </a:lnSpc>
            </a:pPr>
            <a:endParaRPr lang="en-US" sz="1800" b="0">
              <a:latin typeface="Times New Roman"/>
              <a:cs typeface="Times New Roman"/>
            </a:endParaRPr>
          </a:p>
          <a:p>
            <a:pPr>
              <a:lnSpc>
                <a:spcPct val="80000"/>
              </a:lnSpc>
            </a:pPr>
            <a:endParaRPr lang="en-US" sz="1800" b="0">
              <a:latin typeface="Times New Roman"/>
              <a:cs typeface="Times New Roman"/>
            </a:endParaRPr>
          </a:p>
          <a:p>
            <a:pPr>
              <a:lnSpc>
                <a:spcPct val="80000"/>
              </a:lnSpc>
            </a:pPr>
            <a:endParaRPr lang="en-US" sz="1800" b="0">
              <a:latin typeface="Times New Roman"/>
              <a:cs typeface="Times New Roman"/>
            </a:endParaRPr>
          </a:p>
          <a:p>
            <a:pPr>
              <a:lnSpc>
                <a:spcPct val="80000"/>
              </a:lnSpc>
            </a:pPr>
            <a:endParaRPr lang="en-US" sz="1800" b="0">
              <a:latin typeface="Times New Roman"/>
              <a:cs typeface="Times New Roman"/>
            </a:endParaRPr>
          </a:p>
        </p:txBody>
      </p:sp>
      <p:pic>
        <p:nvPicPr>
          <p:cNvPr id="318468" name="Picture 4" descr="Figure 38. Primary and secondary syphilis — Reported cases by sexual orientation and race/ethnicity, 2007"/>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19200" y="3048000"/>
            <a:ext cx="6705600" cy="281940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0514" name="Rectangle 2"/>
          <p:cNvSpPr>
            <a:spLocks noGrp="1" noChangeArrowheads="1"/>
          </p:cNvSpPr>
          <p:nvPr>
            <p:ph type="title"/>
          </p:nvPr>
        </p:nvSpPr>
        <p:spPr>
          <a:xfrm>
            <a:off x="685800" y="-152400"/>
            <a:ext cx="7772400" cy="1143000"/>
          </a:xfrm>
        </p:spPr>
        <p:txBody>
          <a:bodyPr/>
          <a:lstStyle/>
          <a:p>
            <a:r>
              <a:rPr lang="en-US" b="0" dirty="0">
                <a:latin typeface="Times New Roman"/>
                <a:cs typeface="Times New Roman"/>
              </a:rPr>
              <a:t>Introduction</a:t>
            </a:r>
          </a:p>
        </p:txBody>
      </p:sp>
      <p:sp>
        <p:nvSpPr>
          <p:cNvPr id="320515" name="Rectangle 3"/>
          <p:cNvSpPr>
            <a:spLocks noGrp="1" noChangeArrowheads="1"/>
          </p:cNvSpPr>
          <p:nvPr>
            <p:ph type="body" idx="1"/>
          </p:nvPr>
        </p:nvSpPr>
        <p:spPr>
          <a:xfrm>
            <a:off x="685800" y="1143000"/>
            <a:ext cx="8077200" cy="4724400"/>
          </a:xfrm>
        </p:spPr>
        <p:txBody>
          <a:bodyPr/>
          <a:lstStyle/>
          <a:p>
            <a:pPr>
              <a:lnSpc>
                <a:spcPct val="80000"/>
              </a:lnSpc>
            </a:pPr>
            <a:endParaRPr lang="en-US" sz="1600" b="0" dirty="0">
              <a:latin typeface="Times New Roman"/>
              <a:cs typeface="Times New Roman"/>
            </a:endParaRPr>
          </a:p>
          <a:p>
            <a:pPr>
              <a:lnSpc>
                <a:spcPct val="80000"/>
              </a:lnSpc>
            </a:pPr>
            <a:r>
              <a:rPr lang="en-US" sz="1800" b="0" dirty="0">
                <a:latin typeface="Times New Roman"/>
                <a:cs typeface="Times New Roman"/>
              </a:rPr>
              <a:t>Cases of Chlamydia among MSM are ↑</a:t>
            </a:r>
          </a:p>
          <a:p>
            <a:pPr>
              <a:lnSpc>
                <a:spcPct val="80000"/>
              </a:lnSpc>
            </a:pPr>
            <a:r>
              <a:rPr lang="en-US" sz="1800" b="0" dirty="0">
                <a:latin typeface="Times New Roman"/>
                <a:cs typeface="Times New Roman"/>
              </a:rPr>
              <a:t>Cases of Gonorrhea among MSM are ↑:</a:t>
            </a:r>
          </a:p>
          <a:p>
            <a:pPr>
              <a:lnSpc>
                <a:spcPct val="80000"/>
              </a:lnSpc>
            </a:pPr>
            <a:endParaRPr lang="en-US" sz="1800" b="0" dirty="0">
              <a:latin typeface="Times New Roman"/>
              <a:cs typeface="Times New Roman"/>
            </a:endParaRPr>
          </a:p>
          <a:p>
            <a:pPr>
              <a:lnSpc>
                <a:spcPct val="80000"/>
              </a:lnSpc>
            </a:pPr>
            <a:endParaRPr lang="en-US" sz="1600" b="0" dirty="0">
              <a:latin typeface="Times New Roman"/>
              <a:cs typeface="Times New Roman"/>
            </a:endParaRPr>
          </a:p>
          <a:p>
            <a:pPr>
              <a:lnSpc>
                <a:spcPct val="80000"/>
              </a:lnSpc>
            </a:pPr>
            <a:endParaRPr lang="en-US" sz="1600" b="0" dirty="0">
              <a:latin typeface="Times New Roman"/>
              <a:cs typeface="Times New Roman"/>
            </a:endParaRPr>
          </a:p>
          <a:p>
            <a:pPr>
              <a:lnSpc>
                <a:spcPct val="80000"/>
              </a:lnSpc>
            </a:pPr>
            <a:endParaRPr lang="en-US" sz="1600" b="0" dirty="0">
              <a:latin typeface="Times New Roman"/>
              <a:cs typeface="Times New Roman"/>
            </a:endParaRPr>
          </a:p>
          <a:p>
            <a:pPr>
              <a:lnSpc>
                <a:spcPct val="80000"/>
              </a:lnSpc>
            </a:pPr>
            <a:endParaRPr lang="en-US" sz="1600" b="0" dirty="0">
              <a:latin typeface="Times New Roman"/>
              <a:cs typeface="Times New Roman"/>
            </a:endParaRPr>
          </a:p>
          <a:p>
            <a:pPr>
              <a:lnSpc>
                <a:spcPct val="80000"/>
              </a:lnSpc>
            </a:pPr>
            <a:endParaRPr lang="en-US" sz="1600" b="0" dirty="0">
              <a:latin typeface="Times New Roman"/>
              <a:cs typeface="Times New Roman"/>
            </a:endParaRPr>
          </a:p>
          <a:p>
            <a:pPr>
              <a:lnSpc>
                <a:spcPct val="80000"/>
              </a:lnSpc>
            </a:pPr>
            <a:endParaRPr lang="en-US" sz="1600" b="0" dirty="0">
              <a:latin typeface="Times New Roman"/>
              <a:cs typeface="Times New Roman"/>
            </a:endParaRPr>
          </a:p>
          <a:p>
            <a:pPr>
              <a:lnSpc>
                <a:spcPct val="80000"/>
              </a:lnSpc>
            </a:pPr>
            <a:endParaRPr lang="en-US" sz="1600" b="0" dirty="0">
              <a:latin typeface="Times New Roman"/>
              <a:cs typeface="Times New Roman"/>
            </a:endParaRPr>
          </a:p>
          <a:p>
            <a:pPr>
              <a:lnSpc>
                <a:spcPct val="80000"/>
              </a:lnSpc>
            </a:pPr>
            <a:endParaRPr lang="en-US" sz="1600" b="0" dirty="0">
              <a:latin typeface="Times New Roman"/>
              <a:cs typeface="Times New Roman"/>
            </a:endParaRPr>
          </a:p>
          <a:p>
            <a:pPr>
              <a:lnSpc>
                <a:spcPct val="80000"/>
              </a:lnSpc>
            </a:pPr>
            <a:endParaRPr lang="en-US" sz="1600" b="0" dirty="0">
              <a:latin typeface="Times New Roman"/>
              <a:cs typeface="Times New Roman"/>
            </a:endParaRPr>
          </a:p>
          <a:p>
            <a:pPr>
              <a:lnSpc>
                <a:spcPct val="80000"/>
              </a:lnSpc>
            </a:pPr>
            <a:endParaRPr lang="en-US" sz="1600" b="0" dirty="0">
              <a:latin typeface="Times New Roman"/>
              <a:cs typeface="Times New Roman"/>
            </a:endParaRPr>
          </a:p>
          <a:p>
            <a:pPr>
              <a:lnSpc>
                <a:spcPct val="80000"/>
              </a:lnSpc>
            </a:pPr>
            <a:endParaRPr lang="en-US" sz="1600" b="0" dirty="0">
              <a:latin typeface="Times New Roman"/>
              <a:cs typeface="Times New Roman"/>
            </a:endParaRPr>
          </a:p>
          <a:p>
            <a:pPr marL="0" indent="0">
              <a:lnSpc>
                <a:spcPct val="80000"/>
              </a:lnSpc>
              <a:buNone/>
            </a:pPr>
            <a:endParaRPr lang="en-US" sz="1600" b="0" dirty="0">
              <a:latin typeface="Times New Roman"/>
              <a:cs typeface="Times New Roman"/>
            </a:endParaRPr>
          </a:p>
          <a:p>
            <a:pPr>
              <a:lnSpc>
                <a:spcPct val="80000"/>
              </a:lnSpc>
            </a:pPr>
            <a:r>
              <a:rPr lang="en-US" sz="1800" b="0" dirty="0">
                <a:latin typeface="Times New Roman"/>
                <a:cs typeface="Times New Roman"/>
              </a:rPr>
              <a:t>Both Chlamydia and syphilis are associated with an increased risk of HIV transmission</a:t>
            </a:r>
          </a:p>
          <a:p>
            <a:pPr>
              <a:lnSpc>
                <a:spcPct val="80000"/>
              </a:lnSpc>
            </a:pPr>
            <a:r>
              <a:rPr lang="en-US" sz="1800" b="0" dirty="0">
                <a:latin typeface="Times New Roman"/>
                <a:cs typeface="Times New Roman"/>
              </a:rPr>
              <a:t>Although HPV and HSV are not reported, the CDC (2007a) postulates rates of these infections among MSM are also ↑</a:t>
            </a:r>
          </a:p>
          <a:p>
            <a:pPr>
              <a:lnSpc>
                <a:spcPct val="80000"/>
              </a:lnSpc>
            </a:pPr>
            <a:endParaRPr lang="en-US" sz="1600" b="0" dirty="0">
              <a:latin typeface="Times New Roman"/>
              <a:cs typeface="Times New Roman"/>
            </a:endParaRPr>
          </a:p>
          <a:p>
            <a:pPr>
              <a:lnSpc>
                <a:spcPct val="80000"/>
              </a:lnSpc>
            </a:pPr>
            <a:endParaRPr lang="en-US" sz="1600" b="0" dirty="0">
              <a:latin typeface="Times New Roman"/>
              <a:cs typeface="Times New Roman"/>
            </a:endParaRPr>
          </a:p>
          <a:p>
            <a:pPr>
              <a:lnSpc>
                <a:spcPct val="80000"/>
              </a:lnSpc>
            </a:pPr>
            <a:endParaRPr lang="en-US" sz="1600" b="0" dirty="0">
              <a:latin typeface="Times New Roman"/>
              <a:cs typeface="Times New Roman"/>
            </a:endParaRPr>
          </a:p>
        </p:txBody>
      </p:sp>
      <p:pic>
        <p:nvPicPr>
          <p:cNvPr id="320516" name="Picture 4" descr="Figure BB. Gonococcal Isolate Surveillance Project (GISP) — Percent of urethral Neisseria gonorrhoeae isolates obtained from men who have sex with men attending STD clinics, 1988–2007"/>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09600" y="2057400"/>
            <a:ext cx="7162800" cy="2619375"/>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2562" name="Rectangle 2"/>
          <p:cNvSpPr>
            <a:spLocks noGrp="1" noChangeArrowheads="1"/>
          </p:cNvSpPr>
          <p:nvPr>
            <p:ph type="title"/>
          </p:nvPr>
        </p:nvSpPr>
        <p:spPr>
          <a:xfrm>
            <a:off x="685800" y="0"/>
            <a:ext cx="7772400" cy="1143000"/>
          </a:xfrm>
        </p:spPr>
        <p:txBody>
          <a:bodyPr/>
          <a:lstStyle/>
          <a:p>
            <a:r>
              <a:rPr lang="en-US" b="0" dirty="0">
                <a:latin typeface="Times New Roman"/>
                <a:cs typeface="Times New Roman"/>
              </a:rPr>
              <a:t>Introduction</a:t>
            </a:r>
          </a:p>
        </p:txBody>
      </p:sp>
      <p:sp>
        <p:nvSpPr>
          <p:cNvPr id="322563" name="Rectangle 3"/>
          <p:cNvSpPr>
            <a:spLocks noGrp="1" noChangeArrowheads="1"/>
          </p:cNvSpPr>
          <p:nvPr>
            <p:ph type="body" idx="1"/>
          </p:nvPr>
        </p:nvSpPr>
        <p:spPr>
          <a:xfrm>
            <a:off x="609600" y="1600200"/>
            <a:ext cx="8305800" cy="5029200"/>
          </a:xfrm>
        </p:spPr>
        <p:txBody>
          <a:bodyPr/>
          <a:lstStyle/>
          <a:p>
            <a:pPr>
              <a:lnSpc>
                <a:spcPct val="90000"/>
              </a:lnSpc>
            </a:pPr>
            <a:r>
              <a:rPr lang="en-US" b="0" dirty="0">
                <a:latin typeface="Times New Roman"/>
                <a:cs typeface="Times New Roman"/>
              </a:rPr>
              <a:t>Cities with large populations of MSM, such as San Francisco, have shown a rise in the rates of infection with human immunodeficiency virus (HIV), syphilis, and rectal Chlamydia (San Francisco Department of Public Health, 2007).</a:t>
            </a:r>
          </a:p>
          <a:p>
            <a:pPr>
              <a:lnSpc>
                <a:spcPct val="90000"/>
              </a:lnSpc>
            </a:pPr>
            <a:r>
              <a:rPr lang="en-US" b="0" dirty="0">
                <a:latin typeface="Times New Roman"/>
                <a:cs typeface="Times New Roman"/>
              </a:rPr>
              <a:t>What is responsible for these increases?</a:t>
            </a:r>
          </a:p>
          <a:p>
            <a:pPr lvl="1">
              <a:lnSpc>
                <a:spcPct val="90000"/>
              </a:lnSpc>
            </a:pPr>
            <a:r>
              <a:rPr lang="en-US" sz="2400" b="0" dirty="0">
                <a:latin typeface="Times New Roman"/>
                <a:cs typeface="Times New Roman"/>
              </a:rPr>
              <a:t>Multiple etiologies have been proposed and not all indicate an increase in disease burden</a:t>
            </a:r>
          </a:p>
          <a:p>
            <a:pPr>
              <a:lnSpc>
                <a:spcPct val="90000"/>
              </a:lnSpc>
            </a:pPr>
            <a:r>
              <a:rPr lang="en-US" b="0" dirty="0">
                <a:latin typeface="Times New Roman"/>
                <a:cs typeface="Times New Roman"/>
              </a:rPr>
              <a:t>Unprotected anal receptive and </a:t>
            </a:r>
            <a:r>
              <a:rPr lang="en-US" b="0" dirty="0" err="1">
                <a:latin typeface="Times New Roman"/>
                <a:cs typeface="Times New Roman"/>
              </a:rPr>
              <a:t>insertive</a:t>
            </a:r>
            <a:r>
              <a:rPr lang="en-US" b="0" dirty="0">
                <a:latin typeface="Times New Roman"/>
                <a:cs typeface="Times New Roman"/>
              </a:rPr>
              <a:t> intercourse remains the most risky behavior associated with HIV/STI transmission among MSM</a:t>
            </a:r>
          </a:p>
          <a:p>
            <a:pPr>
              <a:lnSpc>
                <a:spcPct val="90000"/>
              </a:lnSpc>
            </a:pPr>
            <a:r>
              <a:rPr lang="en-US" b="0" dirty="0" err="1">
                <a:latin typeface="Times New Roman"/>
                <a:cs typeface="Times New Roman"/>
              </a:rPr>
              <a:t>Barebacking</a:t>
            </a:r>
            <a:r>
              <a:rPr lang="en-US" b="0" dirty="0">
                <a:latin typeface="Times New Roman"/>
                <a:cs typeface="Times New Roman"/>
              </a:rPr>
              <a:t> (</a:t>
            </a:r>
            <a:r>
              <a:rPr lang="en-US" b="0" dirty="0" err="1">
                <a:latin typeface="Times New Roman"/>
                <a:cs typeface="Times New Roman"/>
              </a:rPr>
              <a:t>condomless</a:t>
            </a:r>
            <a:r>
              <a:rPr lang="en-US" b="0" dirty="0">
                <a:latin typeface="Times New Roman"/>
                <a:cs typeface="Times New Roman"/>
              </a:rPr>
              <a:t>) sex is increasing, which is a major public health concern</a:t>
            </a:r>
          </a:p>
        </p:txBody>
      </p:sp>
    </p:spTree>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4610" name="Rectangle 2"/>
          <p:cNvSpPr>
            <a:spLocks noGrp="1" noChangeArrowheads="1"/>
          </p:cNvSpPr>
          <p:nvPr>
            <p:ph type="title"/>
          </p:nvPr>
        </p:nvSpPr>
        <p:spPr>
          <a:xfrm>
            <a:off x="685800" y="0"/>
            <a:ext cx="7772400" cy="1143000"/>
          </a:xfrm>
        </p:spPr>
        <p:txBody>
          <a:bodyPr/>
          <a:lstStyle/>
          <a:p>
            <a:r>
              <a:rPr lang="en-US" b="0" dirty="0">
                <a:latin typeface="Times New Roman"/>
                <a:cs typeface="Times New Roman"/>
              </a:rPr>
              <a:t>Introduction</a:t>
            </a:r>
          </a:p>
        </p:txBody>
      </p:sp>
      <p:sp>
        <p:nvSpPr>
          <p:cNvPr id="324611" name="Rectangle 3"/>
          <p:cNvSpPr>
            <a:spLocks noGrp="1" noChangeArrowheads="1"/>
          </p:cNvSpPr>
          <p:nvPr>
            <p:ph type="body" idx="1"/>
          </p:nvPr>
        </p:nvSpPr>
        <p:spPr>
          <a:xfrm>
            <a:off x="457200" y="1371600"/>
            <a:ext cx="7772400" cy="4648200"/>
          </a:xfrm>
        </p:spPr>
        <p:txBody>
          <a:bodyPr/>
          <a:lstStyle/>
          <a:p>
            <a:r>
              <a:rPr lang="en-US" b="0" dirty="0">
                <a:latin typeface="Times New Roman"/>
                <a:cs typeface="Times New Roman"/>
              </a:rPr>
              <a:t>Why is </a:t>
            </a:r>
            <a:r>
              <a:rPr lang="en-US" b="0" dirty="0" err="1">
                <a:latin typeface="Times New Roman"/>
                <a:cs typeface="Times New Roman"/>
              </a:rPr>
              <a:t>barebacking</a:t>
            </a:r>
            <a:r>
              <a:rPr lang="en-US" b="0" dirty="0">
                <a:latin typeface="Times New Roman"/>
                <a:cs typeface="Times New Roman"/>
              </a:rPr>
              <a:t> increasing?</a:t>
            </a:r>
          </a:p>
          <a:p>
            <a:r>
              <a:rPr lang="en-US" b="0" dirty="0" err="1">
                <a:latin typeface="Times New Roman"/>
                <a:cs typeface="Times New Roman"/>
              </a:rPr>
              <a:t>Wolitski</a:t>
            </a:r>
            <a:r>
              <a:rPr lang="en-US" b="0" dirty="0">
                <a:latin typeface="Times New Roman"/>
                <a:cs typeface="Times New Roman"/>
              </a:rPr>
              <a:t> (2005) proposes 6 etiologic forces increasing the incidence of bareback (BB) sex among MSM: </a:t>
            </a:r>
          </a:p>
          <a:p>
            <a:pPr lvl="1"/>
            <a:r>
              <a:rPr lang="en-US" sz="2400" b="0" dirty="0">
                <a:latin typeface="Times New Roman"/>
                <a:cs typeface="Times New Roman"/>
              </a:rPr>
              <a:t>Improvements in HIV treatment </a:t>
            </a:r>
          </a:p>
          <a:p>
            <a:pPr lvl="1"/>
            <a:r>
              <a:rPr lang="en-US" sz="2400" b="0" dirty="0">
                <a:latin typeface="Times New Roman"/>
                <a:cs typeface="Times New Roman"/>
              </a:rPr>
              <a:t>More complex sexual decision making</a:t>
            </a:r>
          </a:p>
          <a:p>
            <a:pPr lvl="1"/>
            <a:r>
              <a:rPr lang="en-US" sz="2400" b="0" dirty="0">
                <a:latin typeface="Times New Roman"/>
                <a:cs typeface="Times New Roman"/>
              </a:rPr>
              <a:t>The Internet</a:t>
            </a:r>
          </a:p>
          <a:p>
            <a:pPr lvl="1"/>
            <a:r>
              <a:rPr lang="en-US" sz="2400" b="0" dirty="0">
                <a:latin typeface="Times New Roman"/>
                <a:cs typeface="Times New Roman"/>
              </a:rPr>
              <a:t>Substance use</a:t>
            </a:r>
          </a:p>
          <a:p>
            <a:pPr lvl="1"/>
            <a:r>
              <a:rPr lang="en-US" sz="2400" b="0" dirty="0">
                <a:latin typeface="Times New Roman"/>
                <a:cs typeface="Times New Roman"/>
              </a:rPr>
              <a:t>Safer sex fatigue</a:t>
            </a:r>
          </a:p>
          <a:p>
            <a:pPr lvl="1"/>
            <a:r>
              <a:rPr lang="en-US" sz="2400" b="0" dirty="0">
                <a:latin typeface="Times New Roman"/>
                <a:cs typeface="Times New Roman"/>
              </a:rPr>
              <a:t>Changes in HIV prevention programs. </a:t>
            </a:r>
          </a:p>
        </p:txBody>
      </p:sp>
    </p:spTree>
  </p:cSld>
  <p:clrMapOvr>
    <a:masterClrMapping/>
  </p:clrMapOvr>
  <p:timing>
    <p:tnLst>
      <p:par>
        <p:cTn xmlns:p14="http://schemas.microsoft.com/office/powerpoint/2010/main" id="1" dur="indefinite" restart="never" nodeType="tmRoot"/>
      </p:par>
    </p:tnLst>
  </p:timing>
</p:sld>
</file>

<file path=ppt/theme/theme1.xml><?xml version="1.0" encoding="utf-8"?>
<a:theme xmlns:a="http://schemas.openxmlformats.org/drawingml/2006/main" name="GS_PowerPoint_template">
  <a:themeElements>
    <a:clrScheme name="GS_PowerPoint_template 1">
      <a:dk1>
        <a:srgbClr val="220011"/>
      </a:dk1>
      <a:lt1>
        <a:srgbClr val="FFFFCC"/>
      </a:lt1>
      <a:dk2>
        <a:srgbClr val="660033"/>
      </a:dk2>
      <a:lt2>
        <a:srgbClr val="FFCC00"/>
      </a:lt2>
      <a:accent1>
        <a:srgbClr val="CC0099"/>
      </a:accent1>
      <a:accent2>
        <a:srgbClr val="56002B"/>
      </a:accent2>
      <a:accent3>
        <a:srgbClr val="B8AAAD"/>
      </a:accent3>
      <a:accent4>
        <a:srgbClr val="DADAAE"/>
      </a:accent4>
      <a:accent5>
        <a:srgbClr val="E2AACA"/>
      </a:accent5>
      <a:accent6>
        <a:srgbClr val="4D0026"/>
      </a:accent6>
      <a:hlink>
        <a:srgbClr val="9C004E"/>
      </a:hlink>
      <a:folHlink>
        <a:srgbClr val="FF6600"/>
      </a:folHlink>
    </a:clrScheme>
    <a:fontScheme name="GS_PowerPoint_template">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blurRad="63500"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20000"/>
          </a:spcBef>
          <a:spcAft>
            <a:spcPct val="0"/>
          </a:spcAft>
          <a:buClrTx/>
          <a:buSzTx/>
          <a:buFontTx/>
          <a:buChar char="•"/>
          <a:tabLst/>
          <a:defRPr kumimoji="0" lang="en-US" sz="2400" b="0" i="0" u="none" strike="noStrike" cap="none" normalizeH="0" baseline="0">
            <a:ln>
              <a:noFill/>
            </a:ln>
            <a:solidFill>
              <a:schemeClr val="bg2"/>
            </a:solidFill>
            <a:effectLst/>
            <a:latin typeface="Times New Roman" charset="0"/>
            <a:ea typeface="ＭＳ Ｐゴシック" charset="0"/>
          </a:defRPr>
        </a:defPPr>
      </a:lstStyle>
    </a:spDef>
    <a:ln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blurRad="63500"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20000"/>
          </a:spcBef>
          <a:spcAft>
            <a:spcPct val="0"/>
          </a:spcAft>
          <a:buClrTx/>
          <a:buSzTx/>
          <a:buFontTx/>
          <a:buChar char="•"/>
          <a:tabLst/>
          <a:defRPr kumimoji="0" lang="en-US" sz="2400" b="0" i="0" u="none" strike="noStrike" cap="none" normalizeH="0" baseline="0">
            <a:ln>
              <a:noFill/>
            </a:ln>
            <a:solidFill>
              <a:schemeClr val="bg2"/>
            </a:solidFill>
            <a:effectLst/>
            <a:latin typeface="Times New Roman" charset="0"/>
            <a:ea typeface="ＭＳ Ｐゴシック" charset="0"/>
          </a:defRPr>
        </a:defPPr>
      </a:lstStyle>
    </a:lnDef>
  </a:objectDefaults>
  <a:extraClrSchemeLst>
    <a:extraClrScheme>
      <a:clrScheme name="GS_PowerPoint_template 1">
        <a:dk1>
          <a:srgbClr val="220011"/>
        </a:dk1>
        <a:lt1>
          <a:srgbClr val="FFFFCC"/>
        </a:lt1>
        <a:dk2>
          <a:srgbClr val="660033"/>
        </a:dk2>
        <a:lt2>
          <a:srgbClr val="FFCC00"/>
        </a:lt2>
        <a:accent1>
          <a:srgbClr val="CC0099"/>
        </a:accent1>
        <a:accent2>
          <a:srgbClr val="56002B"/>
        </a:accent2>
        <a:accent3>
          <a:srgbClr val="B8AAAD"/>
        </a:accent3>
        <a:accent4>
          <a:srgbClr val="DADAAE"/>
        </a:accent4>
        <a:accent5>
          <a:srgbClr val="E2AACA"/>
        </a:accent5>
        <a:accent6>
          <a:srgbClr val="4D0026"/>
        </a:accent6>
        <a:hlink>
          <a:srgbClr val="9C004E"/>
        </a:hlink>
        <a:folHlink>
          <a:srgbClr val="FF6600"/>
        </a:folHlink>
      </a:clrScheme>
      <a:clrMap bg1="dk2" tx1="lt1" bg2="dk1" tx2="lt2" accent1="accent1" accent2="accent2" accent3="accent3" accent4="accent4" accent5="accent5" accent6="accent6" hlink="hlink" folHlink="folHlink"/>
    </a:extraClrScheme>
    <a:extraClrScheme>
      <a:clrScheme name="GS_PowerPoint_template 2">
        <a:dk1>
          <a:srgbClr val="001600"/>
        </a:dk1>
        <a:lt1>
          <a:srgbClr val="669900"/>
        </a:lt1>
        <a:dk2>
          <a:srgbClr val="000000"/>
        </a:dk2>
        <a:lt2>
          <a:srgbClr val="006600"/>
        </a:lt2>
        <a:accent1>
          <a:srgbClr val="336600"/>
        </a:accent1>
        <a:accent2>
          <a:srgbClr val="89BA00"/>
        </a:accent2>
        <a:accent3>
          <a:srgbClr val="B8CAAA"/>
        </a:accent3>
        <a:accent4>
          <a:srgbClr val="001100"/>
        </a:accent4>
        <a:accent5>
          <a:srgbClr val="ADB8AA"/>
        </a:accent5>
        <a:accent6>
          <a:srgbClr val="7CA800"/>
        </a:accent6>
        <a:hlink>
          <a:srgbClr val="FFCC00"/>
        </a:hlink>
        <a:folHlink>
          <a:srgbClr val="FF7C80"/>
        </a:folHlink>
      </a:clrScheme>
      <a:clrMap bg1="lt1" tx1="dk1" bg2="lt2" tx2="dk2" accent1="accent1" accent2="accent2" accent3="accent3" accent4="accent4" accent5="accent5" accent6="accent6" hlink="hlink" folHlink="folHlink"/>
    </a:extraClrScheme>
    <a:extraClrScheme>
      <a:clrScheme name="GS_PowerPoint_template 3">
        <a:dk1>
          <a:srgbClr val="000000"/>
        </a:dk1>
        <a:lt1>
          <a:srgbClr val="B2B2B2"/>
        </a:lt1>
        <a:dk2>
          <a:srgbClr val="000000"/>
        </a:dk2>
        <a:lt2>
          <a:srgbClr val="777777"/>
        </a:lt2>
        <a:accent1>
          <a:srgbClr val="CBCBCB"/>
        </a:accent1>
        <a:accent2>
          <a:srgbClr val="969696"/>
        </a:accent2>
        <a:accent3>
          <a:srgbClr val="D5D5D5"/>
        </a:accent3>
        <a:accent4>
          <a:srgbClr val="000000"/>
        </a:accent4>
        <a:accent5>
          <a:srgbClr val="E2E2E2"/>
        </a:accent5>
        <a:accent6>
          <a:srgbClr val="878787"/>
        </a:accent6>
        <a:hlink>
          <a:srgbClr val="333333"/>
        </a:hlink>
        <a:folHlink>
          <a:srgbClr val="777777"/>
        </a:folHlink>
      </a:clrScheme>
      <a:clrMap bg1="lt1" tx1="dk1" bg2="lt2" tx2="dk2" accent1="accent1" accent2="accent2" accent3="accent3" accent4="accent4" accent5="accent5" accent6="accent6" hlink="hlink" folHlink="folHlink"/>
    </a:extraClrScheme>
    <a:extraClrScheme>
      <a:clrScheme name="GS_PowerPoint_template 4">
        <a:dk1>
          <a:srgbClr val="000F1E"/>
        </a:dk1>
        <a:lt1>
          <a:srgbClr val="FFFFFF"/>
        </a:lt1>
        <a:dk2>
          <a:srgbClr val="003366"/>
        </a:dk2>
        <a:lt2>
          <a:srgbClr val="33CCCC"/>
        </a:lt2>
        <a:accent1>
          <a:srgbClr val="006699"/>
        </a:accent1>
        <a:accent2>
          <a:srgbClr val="003366"/>
        </a:accent2>
        <a:accent3>
          <a:srgbClr val="AAADB8"/>
        </a:accent3>
        <a:accent4>
          <a:srgbClr val="DADADA"/>
        </a:accent4>
        <a:accent5>
          <a:srgbClr val="AAB8CA"/>
        </a:accent5>
        <a:accent6>
          <a:srgbClr val="002D5C"/>
        </a:accent6>
        <a:hlink>
          <a:srgbClr val="0099CC"/>
        </a:hlink>
        <a:folHlink>
          <a:srgbClr val="009999"/>
        </a:folHlink>
      </a:clrScheme>
      <a:clrMap bg1="dk2" tx1="lt1" bg2="dk1" tx2="lt2" accent1="accent1" accent2="accent2" accent3="accent3" accent4="accent4" accent5="accent5" accent6="accent6" hlink="hlink" folHlink="folHlink"/>
    </a:extraClrScheme>
    <a:extraClrScheme>
      <a:clrScheme name="GS_PowerPoint_template 5">
        <a:dk1>
          <a:srgbClr val="002F2E"/>
        </a:dk1>
        <a:lt1>
          <a:srgbClr val="FFFFFF"/>
        </a:lt1>
        <a:dk2>
          <a:srgbClr val="008080"/>
        </a:dk2>
        <a:lt2>
          <a:srgbClr val="66FFCC"/>
        </a:lt2>
        <a:accent1>
          <a:srgbClr val="0099CC"/>
        </a:accent1>
        <a:accent2>
          <a:srgbClr val="005250"/>
        </a:accent2>
        <a:accent3>
          <a:srgbClr val="AAC0C0"/>
        </a:accent3>
        <a:accent4>
          <a:srgbClr val="DADADA"/>
        </a:accent4>
        <a:accent5>
          <a:srgbClr val="AACAE2"/>
        </a:accent5>
        <a:accent6>
          <a:srgbClr val="004948"/>
        </a:accent6>
        <a:hlink>
          <a:srgbClr val="00CC99"/>
        </a:hlink>
        <a:folHlink>
          <a:srgbClr val="009999"/>
        </a:folHlink>
      </a:clrScheme>
      <a:clrMap bg1="dk2" tx1="lt1" bg2="dk1" tx2="lt2" accent1="accent1" accent2="accent2" accent3="accent3" accent4="accent4" accent5="accent5" accent6="accent6" hlink="hlink" folHlink="folHlink"/>
    </a:extraClrScheme>
    <a:extraClrScheme>
      <a:clrScheme name="GS_PowerPoint_template 6">
        <a:dk1>
          <a:srgbClr val="000022"/>
        </a:dk1>
        <a:lt1>
          <a:srgbClr val="FFFFFF"/>
        </a:lt1>
        <a:dk2>
          <a:srgbClr val="000066"/>
        </a:dk2>
        <a:lt2>
          <a:srgbClr val="FFCC00"/>
        </a:lt2>
        <a:accent1>
          <a:srgbClr val="666699"/>
        </a:accent1>
        <a:accent2>
          <a:srgbClr val="000048"/>
        </a:accent2>
        <a:accent3>
          <a:srgbClr val="AAAAB8"/>
        </a:accent3>
        <a:accent4>
          <a:srgbClr val="DADADA"/>
        </a:accent4>
        <a:accent5>
          <a:srgbClr val="B8B8CA"/>
        </a:accent5>
        <a:accent6>
          <a:srgbClr val="000040"/>
        </a:accent6>
        <a:hlink>
          <a:srgbClr val="9999FF"/>
        </a:hlink>
        <a:folHlink>
          <a:srgbClr val="000099"/>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H:\Publications\_Forms &amp; Files\GS_PowerPoint_template.pot</Template>
  <TotalTime>2110</TotalTime>
  <Words>3847</Words>
  <Application>Microsoft Macintosh PowerPoint</Application>
  <PresentationFormat>On-screen Show (4:3)</PresentationFormat>
  <Paragraphs>333</Paragraphs>
  <Slides>33</Slides>
  <Notes>33</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33</vt:i4>
      </vt:variant>
    </vt:vector>
  </HeadingPairs>
  <TitlesOfParts>
    <vt:vector size="38" baseType="lpstr">
      <vt:lpstr>Times New Roman</vt:lpstr>
      <vt:lpstr>Arial</vt:lpstr>
      <vt:lpstr>Wingdings</vt:lpstr>
      <vt:lpstr>Times</vt:lpstr>
      <vt:lpstr>GS_PowerPoint_template</vt:lpstr>
      <vt:lpstr>                                   </vt:lpstr>
      <vt:lpstr>Introduction</vt:lpstr>
      <vt:lpstr>Introduction</vt:lpstr>
      <vt:lpstr>Introduction</vt:lpstr>
      <vt:lpstr>Introduction</vt:lpstr>
      <vt:lpstr>Introduction</vt:lpstr>
      <vt:lpstr>Introduction</vt:lpstr>
      <vt:lpstr>Introduction</vt:lpstr>
      <vt:lpstr>Introduction</vt:lpstr>
      <vt:lpstr>Introduction</vt:lpstr>
      <vt:lpstr>Introduction</vt:lpstr>
      <vt:lpstr>Methods</vt:lpstr>
      <vt:lpstr>Methods</vt:lpstr>
      <vt:lpstr>Methods</vt:lpstr>
      <vt:lpstr>Results</vt:lpstr>
      <vt:lpstr>PowerPoint Presentation</vt:lpstr>
      <vt:lpstr>Results</vt:lpstr>
      <vt:lpstr>Discussion &amp; Clinical Recommendations</vt:lpstr>
      <vt:lpstr>Discussion &amp; Clinical Recommendations</vt:lpstr>
      <vt:lpstr>Discussion &amp; Clinical Recommendations</vt:lpstr>
      <vt:lpstr>Discussion &amp; Clinical Recommendations</vt:lpstr>
      <vt:lpstr>Discussion &amp; Clinical Recommendations</vt:lpstr>
      <vt:lpstr>Discussion &amp; Clinical Recommendations</vt:lpstr>
      <vt:lpstr>Discussion &amp; Clinical Recommendations</vt:lpstr>
      <vt:lpstr>Discussion &amp; Clinical Recommendations</vt:lpstr>
      <vt:lpstr>Discussion &amp; Clinical Recommendations</vt:lpstr>
      <vt:lpstr>Discussion &amp; Clinical Recommendations</vt:lpstr>
      <vt:lpstr>Discussion &amp; Clinical Recommendations</vt:lpstr>
      <vt:lpstr>Discussion &amp; Clinical Recommendations</vt:lpstr>
      <vt:lpstr>Summary, Limitations, Conclusions</vt:lpstr>
      <vt:lpstr>Summary, Limitations, Conclusions</vt:lpstr>
      <vt:lpstr>Summary, Limitations, Conclusions</vt:lpstr>
      <vt:lpstr>                                   </vt:lpstr>
    </vt:vector>
  </TitlesOfParts>
  <Company>University of Central Florida</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Main Title Here</dc:title>
  <dc:creator>trjones</dc:creator>
  <cp:lastModifiedBy>Christopher Blackwell</cp:lastModifiedBy>
  <cp:revision>105</cp:revision>
  <cp:lastPrinted>1601-01-01T00:00:00Z</cp:lastPrinted>
  <dcterms:created xsi:type="dcterms:W3CDTF">2003-09-09T13:31:27Z</dcterms:created>
  <dcterms:modified xsi:type="dcterms:W3CDTF">2012-10-17T20:03:09Z</dcterms:modified>
</cp:coreProperties>
</file>