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473" r:id="rId2"/>
    <p:sldId id="475" r:id="rId3"/>
    <p:sldId id="478" r:id="rId4"/>
    <p:sldId id="481" r:id="rId5"/>
    <p:sldId id="485" r:id="rId6"/>
    <p:sldId id="486" r:id="rId7"/>
    <p:sldId id="497" r:id="rId8"/>
    <p:sldId id="501" r:id="rId9"/>
    <p:sldId id="498" r:id="rId10"/>
    <p:sldId id="504" r:id="rId11"/>
    <p:sldId id="505" r:id="rId12"/>
    <p:sldId id="499" r:id="rId13"/>
    <p:sldId id="500" r:id="rId14"/>
    <p:sldId id="502" r:id="rId15"/>
    <p:sldId id="503" r:id="rId16"/>
    <p:sldId id="487" r:id="rId17"/>
    <p:sldId id="488" r:id="rId18"/>
    <p:sldId id="489" r:id="rId19"/>
    <p:sldId id="490" r:id="rId20"/>
    <p:sldId id="491" r:id="rId21"/>
    <p:sldId id="492" r:id="rId22"/>
    <p:sldId id="493" r:id="rId23"/>
    <p:sldId id="494" r:id="rId24"/>
    <p:sldId id="495" r:id="rId25"/>
    <p:sldId id="496" r:id="rId26"/>
  </p:sldIdLst>
  <p:sldSz cx="9144000" cy="6858000" type="screen4x3"/>
  <p:notesSz cx="6881813" cy="92964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buChar char="•"/>
      <a:defRPr sz="2400" kern="1200">
        <a:solidFill>
          <a:schemeClr val="bg2"/>
        </a:solidFill>
        <a:latin typeface="Times New Roman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20000"/>
      </a:spcBef>
      <a:spcAft>
        <a:spcPct val="0"/>
      </a:spcAft>
      <a:buChar char="•"/>
      <a:defRPr sz="2400" kern="1200">
        <a:solidFill>
          <a:schemeClr val="bg2"/>
        </a:solidFill>
        <a:latin typeface="Times New Roman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20000"/>
      </a:spcBef>
      <a:spcAft>
        <a:spcPct val="0"/>
      </a:spcAft>
      <a:buChar char="•"/>
      <a:defRPr sz="2400" kern="1200">
        <a:solidFill>
          <a:schemeClr val="bg2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20000"/>
      </a:spcBef>
      <a:spcAft>
        <a:spcPct val="0"/>
      </a:spcAft>
      <a:buChar char="•"/>
      <a:defRPr sz="2400" kern="1200">
        <a:solidFill>
          <a:schemeClr val="bg2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20000"/>
      </a:spcBef>
      <a:spcAft>
        <a:spcPct val="0"/>
      </a:spcAft>
      <a:buChar char="•"/>
      <a:defRPr sz="2400" kern="1200">
        <a:solidFill>
          <a:schemeClr val="bg2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bg2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bg2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bg2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bg2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48830"/>
    <a:srgbClr val="06C044"/>
    <a:srgbClr val="0CBE08"/>
    <a:srgbClr val="FFCC66"/>
    <a:srgbClr val="FFFFFF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08" y="-8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76" y="-78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algn="l" defTabSz="9080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Workshop Handouts	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900" y="0"/>
            <a:ext cx="29829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algn="r" defTabSz="9080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October 27, 2005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algn="l" defTabSz="9080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Division of Graduate Studies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900" y="8831263"/>
            <a:ext cx="2982913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algn="r" defTabSz="9080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29FBE7F1-47D6-6747-AFC7-12AECF68BB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61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algn="l" defTabSz="9080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algn="r" defTabSz="9080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October 27, 2005</a:t>
            </a:r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9788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416425"/>
            <a:ext cx="5043487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algn="l" defTabSz="9080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8831263"/>
            <a:ext cx="2982913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algn="r" defTabSz="9080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2C95E9DF-BEBE-7F4E-9922-01B5AC6D2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76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27, 2005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D6B21F-F265-F84B-BD65-9343C8F8446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696913"/>
            <a:ext cx="4648200" cy="348615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0750" y="4414838"/>
            <a:ext cx="5040313" cy="4184650"/>
          </a:xfrm>
        </p:spPr>
        <p:txBody>
          <a:bodyPr lIns="89224" tIns="44611" rIns="89224" bIns="44611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sz="1200" i="1" kern="1200" dirty="0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Treatment.</a:t>
            </a:r>
            <a:r>
              <a:rPr kumimoji="1" lang="en-US" sz="1200" i="0" kern="1200" dirty="0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 If the pneumonia is severe enough for hospitalization, the standard treatment is intravenous antibiotics for 5 - 8 days. In cases of uncomplicated pneumonia, many patients may need only 2 or 3 days of intravenous antibiotics followed by oral therapy. Antibiotics taken by mouth are prescribed when the patient has improved substantially or leaves the hospital.</a:t>
            </a:r>
          </a:p>
          <a:p>
            <a:endParaRPr kumimoji="1" lang="en-US" sz="1200" i="0" kern="1200" dirty="0" smtClean="0">
              <a:solidFill>
                <a:schemeClr val="tx1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r>
              <a:rPr kumimoji="1" lang="en-US" sz="1200" i="0" kern="1200" dirty="0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ITSA/ATS guidelines recommend that patients admitted to the hospital (but not the ICU) be treated with </a:t>
            </a:r>
            <a:r>
              <a:rPr kumimoji="1" lang="en-US" sz="1200" i="0" kern="1200" dirty="0" err="1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fluoroquinolones</a:t>
            </a:r>
            <a:r>
              <a:rPr kumimoji="1" lang="en-US" sz="1200" i="0" kern="1200" dirty="0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 or a beta-lactam plus a macrolide (preferably </a:t>
            </a:r>
            <a:r>
              <a:rPr kumimoji="1" lang="en-US" sz="1200" i="0" kern="1200" dirty="0" err="1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cefotaxime</a:t>
            </a:r>
            <a:r>
              <a:rPr kumimoji="1" lang="en-US" sz="1200" i="0" kern="1200" dirty="0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 or ceftriaxone and ampicillin).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27, 2005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C95E9DF-BEBE-7F4E-9922-01B5AC6D210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02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r>
              <a:rPr lang="en-US" baseline="0" dirty="0" smtClean="0"/>
              <a:t> who scored lower on the exam got the item correct. Remember, a negative point </a:t>
            </a:r>
            <a:r>
              <a:rPr lang="en-US" baseline="0" dirty="0" err="1" smtClean="0"/>
              <a:t>biserial</a:t>
            </a:r>
            <a:r>
              <a:rPr lang="en-US" baseline="0" dirty="0" smtClean="0"/>
              <a:t> indicates the distractor did not differentiate between learners’ abilities.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27, 2005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C95E9DF-BEBE-7F4E-9922-01B5AC6D210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88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 who scored higher on</a:t>
            </a:r>
            <a:r>
              <a:rPr lang="en-US" baseline="0" dirty="0" smtClean="0"/>
              <a:t> the exam for the item correct. This question differentiated between the abilities of the learners for this evaluation.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27, 2005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C95E9DF-BEBE-7F4E-9922-01B5AC6D210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00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5" descr="grad-logoHeader-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6" b="24161"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838200" y="3200400"/>
            <a:ext cx="7467600" cy="9144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stylej;lkj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stylelkjlkj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October 27, 2005lkjlk</a:t>
            </a:r>
          </a:p>
        </p:txBody>
      </p:sp>
    </p:spTree>
    <p:extLst>
      <p:ext uri="{BB962C8B-B14F-4D97-AF65-F5344CB8AC3E}">
        <p14:creationId xmlns:p14="http://schemas.microsoft.com/office/powerpoint/2010/main" val="15621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8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6450" y="0"/>
            <a:ext cx="18097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52768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5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9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426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4671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6700" y="1524000"/>
            <a:ext cx="34671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4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8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73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03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704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630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jpe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0">
          <a:blip r:embed="rId13"/>
          <a:srcRect/>
          <a:stretch>
            <a:fillRect/>
          </a:stretch>
        </a:blip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3" descr="logo-bgColo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49" descr="logo-b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6"/>
          <a:stretch>
            <a:fillRect/>
          </a:stretch>
        </p:blipFill>
        <p:spPr bwMode="auto">
          <a:xfrm>
            <a:off x="0" y="0"/>
            <a:ext cx="9144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7239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7086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105" name="Picture 57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443" t="-5479" r="2040" b="7945"/>
          <a:stretch>
            <a:fillRect/>
          </a:stretch>
        </p:blipFill>
        <p:spPr bwMode="auto">
          <a:xfrm>
            <a:off x="7620000" y="6248400"/>
            <a:ext cx="1295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106" name="Line 58"/>
          <p:cNvSpPr>
            <a:spLocks noChangeShapeType="1"/>
          </p:cNvSpPr>
          <p:nvPr/>
        </p:nvSpPr>
        <p:spPr bwMode="auto">
          <a:xfrm>
            <a:off x="1066800" y="6248400"/>
            <a:ext cx="0" cy="609600"/>
          </a:xfrm>
          <a:prstGeom prst="line">
            <a:avLst/>
          </a:prstGeom>
          <a:noFill/>
          <a:ln w="9525">
            <a:solidFill>
              <a:srgbClr val="CC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9661525" y="21748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FontTx/>
              <a:buNone/>
              <a:defRPr/>
            </a:pPr>
            <a:endParaRPr lang="en-US">
              <a:solidFill>
                <a:schemeClr val="tx1"/>
              </a:solidFill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0">
          <a:solidFill>
            <a:schemeClr val="bg2"/>
          </a:solidFill>
          <a:latin typeface="Times New Roman"/>
          <a:ea typeface="+mj-ea"/>
          <a:cs typeface="Times New Roman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400" b="0">
          <a:solidFill>
            <a:schemeClr val="bg2"/>
          </a:solidFill>
          <a:latin typeface="Times New Roman"/>
          <a:ea typeface="+mn-ea"/>
          <a:cs typeface="Times New Roman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 b="0">
          <a:solidFill>
            <a:schemeClr val="bg2"/>
          </a:solidFill>
          <a:latin typeface="Times New Roman"/>
          <a:ea typeface="+mn-ea"/>
          <a:cs typeface="Times New Roman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0">
          <a:solidFill>
            <a:schemeClr val="bg2"/>
          </a:solidFill>
          <a:latin typeface="Times New Roman"/>
          <a:ea typeface="+mn-ea"/>
          <a:cs typeface="Times New Roman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b="0">
          <a:solidFill>
            <a:schemeClr val="bg2"/>
          </a:solidFill>
          <a:latin typeface="Times New Roman"/>
          <a:ea typeface="+mn-ea"/>
          <a:cs typeface="Times New Roman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b="0">
          <a:solidFill>
            <a:schemeClr val="bg2"/>
          </a:solidFill>
          <a:latin typeface="Times New Roman"/>
          <a:ea typeface="+mn-ea"/>
          <a:cs typeface="Times New Roman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24200" y="1905000"/>
            <a:ext cx="2971800" cy="685800"/>
          </a:xfrm>
        </p:spPr>
        <p:txBody>
          <a:bodyPr/>
          <a:lstStyle/>
          <a:p>
            <a:pPr algn="l" eaLnBrk="1" hangingPunct="1"/>
            <a:r>
              <a:rPr lang="en-US" sz="2800" b="0">
                <a:latin typeface="Times New Roman" charset="0"/>
                <a:ea typeface="ＭＳ Ｐゴシック" charset="0"/>
                <a:cs typeface="Times New Roman" charset="0"/>
              </a:rPr>
              <a:t>                                 </a:t>
            </a:r>
            <a:br>
              <a:rPr lang="en-US" sz="2800" b="0">
                <a:latin typeface="Times New Roman" charset="0"/>
                <a:ea typeface="ＭＳ Ｐゴシック" charset="0"/>
                <a:cs typeface="Times New Roman" charset="0"/>
              </a:rPr>
            </a:br>
            <a:r>
              <a:rPr lang="en-US" sz="2800" b="0">
                <a:latin typeface="Times New Roman" charset="0"/>
                <a:ea typeface="ＭＳ Ｐゴシック" charset="0"/>
                <a:cs typeface="Times New Roman" charset="0"/>
              </a:rPr>
              <a:t/>
            </a:r>
            <a:br>
              <a:rPr lang="en-US" sz="2800" b="0">
                <a:latin typeface="Times New Roman" charset="0"/>
                <a:ea typeface="ＭＳ Ｐゴシック" charset="0"/>
                <a:cs typeface="Times New Roman" charset="0"/>
              </a:rPr>
            </a:br>
            <a:endParaRPr lang="en-US" sz="2800" b="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08227" name="Text Box 3"/>
          <p:cNvSpPr txBox="1">
            <a:spLocks noChangeArrowheads="1"/>
          </p:cNvSpPr>
          <p:nvPr/>
        </p:nvSpPr>
        <p:spPr bwMode="auto">
          <a:xfrm>
            <a:off x="0" y="1849438"/>
            <a:ext cx="9144000" cy="4918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endParaRPr lang="en-US" sz="4000" dirty="0">
              <a:cs typeface="+mn-cs"/>
            </a:endParaRPr>
          </a:p>
          <a:p>
            <a:pPr>
              <a:buFontTx/>
              <a:buNone/>
              <a:defRPr/>
            </a:pPr>
            <a:r>
              <a:rPr lang="en-US" sz="4000" dirty="0" smtClean="0">
                <a:cs typeface="+mn-cs"/>
              </a:rPr>
              <a:t>Testing As an Evaluative Method</a:t>
            </a:r>
            <a:endParaRPr lang="en-US" sz="4000" dirty="0">
              <a:cs typeface="+mn-cs"/>
            </a:endParaRPr>
          </a:p>
          <a:p>
            <a:pPr>
              <a:buFontTx/>
              <a:buNone/>
              <a:defRPr/>
            </a:pPr>
            <a:endParaRPr lang="en-US" dirty="0" smtClean="0">
              <a:cs typeface="+mn-cs"/>
            </a:endParaRPr>
          </a:p>
          <a:p>
            <a:pPr>
              <a:buFontTx/>
              <a:buNone/>
              <a:defRPr/>
            </a:pPr>
            <a:endParaRPr lang="en-US" dirty="0">
              <a:cs typeface="+mn-cs"/>
            </a:endParaRPr>
          </a:p>
          <a:p>
            <a:pPr>
              <a:buFontTx/>
              <a:buNone/>
              <a:defRPr/>
            </a:pPr>
            <a:endParaRPr lang="en-US" dirty="0">
              <a:cs typeface="+mn-cs"/>
            </a:endParaRPr>
          </a:p>
          <a:p>
            <a:pPr>
              <a:buFontTx/>
              <a:buNone/>
              <a:defRPr/>
            </a:pPr>
            <a:r>
              <a:rPr lang="en-US" dirty="0">
                <a:cs typeface="+mn-cs"/>
              </a:rPr>
              <a:t>Christopher W. Blackwell, Ph.D., ARNP, ANP-BC, CNE</a:t>
            </a:r>
          </a:p>
          <a:p>
            <a:pPr>
              <a:buFontTx/>
              <a:buNone/>
              <a:defRPr/>
            </a:pPr>
            <a:r>
              <a:rPr lang="en-US" i="1" dirty="0">
                <a:cs typeface="+mn-cs"/>
              </a:rPr>
              <a:t>Associate Professor</a:t>
            </a:r>
            <a:r>
              <a:rPr lang="en-US" dirty="0">
                <a:cs typeface="+mn-cs"/>
              </a:rPr>
              <a:t> </a:t>
            </a:r>
            <a:r>
              <a:rPr lang="en-US" i="1" dirty="0">
                <a:cs typeface="+mn-cs"/>
              </a:rPr>
              <a:t>and Coordinator of Nurse Practitioner Programs </a:t>
            </a:r>
            <a:r>
              <a:rPr lang="en-US" dirty="0">
                <a:cs typeface="+mn-cs"/>
              </a:rPr>
              <a:t>College of Nursing</a:t>
            </a:r>
          </a:p>
          <a:p>
            <a:pPr>
              <a:buFontTx/>
              <a:buNone/>
              <a:defRPr/>
            </a:pPr>
            <a:r>
              <a:rPr lang="en-US" dirty="0">
                <a:cs typeface="+mn-cs"/>
              </a:rPr>
              <a:t>University of Central Florida</a:t>
            </a:r>
          </a:p>
          <a:p>
            <a:pPr>
              <a:buFontTx/>
              <a:buNone/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a Good 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153400" cy="4495800"/>
          </a:xfrm>
        </p:spPr>
        <p:txBody>
          <a:bodyPr/>
          <a:lstStyle/>
          <a:p>
            <a:r>
              <a:rPr lang="en-US" dirty="0"/>
              <a:t>BAD stem: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Which drug would be best for pneumonia?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WHY </a:t>
            </a:r>
            <a:r>
              <a:rPr lang="en-US" dirty="0"/>
              <a:t>is this a bad stem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Could reflect direct recall rather than critical thinking</a:t>
            </a:r>
          </a:p>
          <a:p>
            <a:pPr lvl="1"/>
            <a:r>
              <a:rPr lang="en-US" dirty="0" smtClean="0"/>
              <a:t>There are multiple types of pneumonias with various evidence-based treatment approaches</a:t>
            </a:r>
          </a:p>
          <a:p>
            <a:pPr lvl="1"/>
            <a:r>
              <a:rPr lang="en-US" dirty="0" smtClean="0"/>
              <a:t>There are no data in the question to assist the student in drawing any clinical correlations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244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a Good 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77200" cy="4495800"/>
          </a:xfrm>
        </p:spPr>
        <p:txBody>
          <a:bodyPr/>
          <a:lstStyle/>
          <a:p>
            <a:r>
              <a:rPr lang="en-US" dirty="0" smtClean="0"/>
              <a:t>Let’s fix it!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 79 year-old female presents to the emergency department from a skilled nursing facility with fever of 102</a:t>
            </a:r>
            <a:r>
              <a:rPr lang="en-US" baseline="30000" dirty="0" smtClean="0"/>
              <a:t>o</a:t>
            </a:r>
            <a:r>
              <a:rPr lang="en-US" dirty="0" smtClean="0"/>
              <a:t>F and shortness of breath for 36 hours. Her SPO</a:t>
            </a:r>
            <a:r>
              <a:rPr lang="en-US" baseline="-25000" dirty="0" smtClean="0"/>
              <a:t>2</a:t>
            </a:r>
            <a:r>
              <a:rPr lang="en-US" dirty="0" smtClean="0"/>
              <a:t> is 86%; and the patient’s chest x-ray reveals diffuse bilateral infiltrates. Which action would be best?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661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Procedural Rules: Options and Distractors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495800"/>
          </a:xfrm>
        </p:spPr>
        <p:txBody>
          <a:bodyPr/>
          <a:lstStyle/>
          <a:p>
            <a:r>
              <a:rPr lang="en-US" dirty="0" smtClean="0"/>
              <a:t>Place </a:t>
            </a:r>
            <a:r>
              <a:rPr lang="en-US" dirty="0"/>
              <a:t>options in logical or numerical </a:t>
            </a:r>
            <a:r>
              <a:rPr lang="en-US" dirty="0" smtClean="0"/>
              <a:t>order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letters in front of options rather than </a:t>
            </a:r>
            <a:r>
              <a:rPr lang="en-US" dirty="0" smtClean="0"/>
              <a:t>numbers</a:t>
            </a:r>
          </a:p>
          <a:p>
            <a:r>
              <a:rPr lang="en-US" dirty="0" smtClean="0"/>
              <a:t>Keep </a:t>
            </a:r>
            <a:r>
              <a:rPr lang="en-US" dirty="0"/>
              <a:t>options independent; options should not be </a:t>
            </a:r>
            <a:r>
              <a:rPr lang="en-US" dirty="0" smtClean="0"/>
              <a:t>overlapping</a:t>
            </a:r>
            <a:endParaRPr lang="en-US" dirty="0"/>
          </a:p>
          <a:p>
            <a:r>
              <a:rPr lang="en-US" dirty="0" smtClean="0"/>
              <a:t>Keep </a:t>
            </a:r>
            <a:r>
              <a:rPr lang="en-US" dirty="0"/>
              <a:t>the length of options fairly consistent.</a:t>
            </a:r>
          </a:p>
          <a:p>
            <a:r>
              <a:rPr lang="en-US" dirty="0" smtClean="0"/>
              <a:t>Avoid</a:t>
            </a:r>
            <a:r>
              <a:rPr lang="en-US" dirty="0"/>
              <a:t>, or use sparingly, the phrase all of the </a:t>
            </a:r>
            <a:r>
              <a:rPr lang="en-US" dirty="0" smtClean="0"/>
              <a:t>above </a:t>
            </a:r>
          </a:p>
          <a:p>
            <a:pPr lvl="1"/>
            <a:r>
              <a:rPr lang="en-US" dirty="0" smtClean="0"/>
              <a:t>NOT used on ANCC exams</a:t>
            </a:r>
            <a:endParaRPr lang="en-US" dirty="0"/>
          </a:p>
          <a:p>
            <a:r>
              <a:rPr lang="en-US" dirty="0"/>
              <a:t>• Avoid, or use sparingly, the phrase none of the </a:t>
            </a:r>
            <a:r>
              <a:rPr lang="en-US" dirty="0" smtClean="0"/>
              <a:t>above </a:t>
            </a:r>
          </a:p>
          <a:p>
            <a:pPr lvl="1"/>
            <a:r>
              <a:rPr lang="en-US" dirty="0" smtClean="0"/>
              <a:t>NOT used on ANCC exams</a:t>
            </a:r>
            <a:endParaRPr lang="en-US" dirty="0"/>
          </a:p>
          <a:p>
            <a:r>
              <a:rPr lang="en-US" dirty="0" smtClean="0"/>
              <a:t>Avoid </a:t>
            </a:r>
            <a:r>
              <a:rPr lang="en-US" dirty="0"/>
              <a:t>distractors that can clue test-wise examinees; for example, absurd options, </a:t>
            </a:r>
            <a:r>
              <a:rPr lang="en-US" dirty="0" smtClean="0"/>
              <a:t>formal prompts</a:t>
            </a:r>
            <a:r>
              <a:rPr lang="en-US" dirty="0"/>
              <a:t>, or semantic (overly specific or overly general) </a:t>
            </a:r>
            <a:r>
              <a:rPr lang="en-US" dirty="0" smtClean="0"/>
              <a:t>clues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17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Procedural Rules: Options and Distractors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495800"/>
          </a:xfrm>
        </p:spPr>
        <p:txBody>
          <a:bodyPr/>
          <a:lstStyle/>
          <a:p>
            <a:r>
              <a:rPr lang="en-US" dirty="0"/>
              <a:t>Position the correct option so that it appears about the same number of times in each </a:t>
            </a:r>
            <a:r>
              <a:rPr lang="en-US" dirty="0" smtClean="0"/>
              <a:t>possible position </a:t>
            </a:r>
            <a:r>
              <a:rPr lang="en-US" dirty="0"/>
              <a:t>for a set of </a:t>
            </a:r>
            <a:r>
              <a:rPr lang="en-US" dirty="0" smtClean="0"/>
              <a:t>items</a:t>
            </a:r>
            <a:endParaRPr lang="en-US" dirty="0"/>
          </a:p>
          <a:p>
            <a:r>
              <a:rPr lang="en-US" dirty="0" smtClean="0"/>
              <a:t>Make </a:t>
            </a:r>
            <a:r>
              <a:rPr lang="en-US" dirty="0"/>
              <a:t>sure that there is one and only one correct </a:t>
            </a:r>
            <a:r>
              <a:rPr lang="en-US" dirty="0" smtClean="0"/>
              <a:t>option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plausible distractors.</a:t>
            </a:r>
          </a:p>
          <a:p>
            <a:r>
              <a:rPr lang="en-US" dirty="0" smtClean="0"/>
              <a:t>Incorporate </a:t>
            </a:r>
            <a:r>
              <a:rPr lang="en-US" dirty="0"/>
              <a:t>common errors of students in </a:t>
            </a:r>
            <a:r>
              <a:rPr lang="en-US" dirty="0" smtClean="0"/>
              <a:t>distractors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familiar yet incorrect phrases as </a:t>
            </a:r>
            <a:r>
              <a:rPr lang="en-US" dirty="0" smtClean="0"/>
              <a:t>distractors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true statements that do not correctly answer the </a:t>
            </a:r>
            <a:r>
              <a:rPr lang="en-US" dirty="0" smtClean="0"/>
              <a:t>item</a:t>
            </a:r>
            <a:endParaRPr lang="en-US" dirty="0"/>
          </a:p>
          <a:p>
            <a:r>
              <a:rPr lang="en-US" dirty="0" smtClean="0"/>
              <a:t>Distractors </a:t>
            </a:r>
            <a:r>
              <a:rPr lang="en-US" dirty="0"/>
              <a:t>that are not chosen by any examinees should be </a:t>
            </a:r>
            <a:r>
              <a:rPr lang="en-US" dirty="0" smtClean="0"/>
              <a:t>replaced; statistical analysis can show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303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79 year-old female presents to the emergency department from a skilled nursing facility with fever of 102</a:t>
            </a:r>
            <a:r>
              <a:rPr lang="en-US" baseline="30000" dirty="0"/>
              <a:t>o</a:t>
            </a:r>
            <a:r>
              <a:rPr lang="en-US" dirty="0"/>
              <a:t>F and shortness of breath for 36 hours. Her SPO</a:t>
            </a:r>
            <a:r>
              <a:rPr lang="en-US" baseline="-25000" dirty="0"/>
              <a:t>2</a:t>
            </a:r>
            <a:r>
              <a:rPr lang="en-US" dirty="0"/>
              <a:t> is 86%; and the patient’s chest x-ray reveals diffuse bilateral infiltrates. Which action would be best?</a:t>
            </a:r>
          </a:p>
          <a:p>
            <a:pPr marL="457200" indent="-457200">
              <a:buAutoNum type="alphaLcPeriod"/>
            </a:pPr>
            <a:r>
              <a:rPr lang="en-US" dirty="0" smtClean="0"/>
              <a:t>admit the patient to a medical/surgical unit and begin levofloxacin (</a:t>
            </a:r>
            <a:r>
              <a:rPr lang="en-US" dirty="0" err="1" smtClean="0"/>
              <a:t>Levaquin</a:t>
            </a:r>
            <a:r>
              <a:rPr lang="en-US" dirty="0" smtClean="0"/>
              <a:t>®)</a:t>
            </a:r>
            <a:endParaRPr lang="en-US" dirty="0" smtClean="0"/>
          </a:p>
          <a:p>
            <a:pPr marL="457200" indent="-457200">
              <a:buFontTx/>
              <a:buAutoNum type="alphaLcPeriod"/>
            </a:pPr>
            <a:r>
              <a:rPr lang="en-US" dirty="0" smtClean="0"/>
              <a:t>repeat the chest x-ray in the emergency department to confirm the suspected diagnosis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discharge the patient and prescribe azithromycin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Zithromax</a:t>
            </a:r>
            <a:r>
              <a:rPr lang="en-US" dirty="0" smtClean="0"/>
              <a:t>®) </a:t>
            </a:r>
            <a:r>
              <a:rPr lang="en-US" dirty="0" smtClean="0"/>
              <a:t>250 mg per day for 10 </a:t>
            </a:r>
            <a:r>
              <a:rPr lang="en-US" dirty="0" smtClean="0"/>
              <a:t>days</a:t>
            </a:r>
          </a:p>
          <a:p>
            <a:pPr marL="457200" indent="-457200">
              <a:buAutoNum type="alphaLcPeriod"/>
            </a:pPr>
            <a:r>
              <a:rPr lang="en-US" dirty="0"/>
              <a:t>o</a:t>
            </a:r>
            <a:r>
              <a:rPr lang="en-US" dirty="0" smtClean="0"/>
              <a:t>btain sputum gram stain and culture and sensitivity and begin antibiotic therapy when the results are obtained</a:t>
            </a:r>
          </a:p>
          <a:p>
            <a:pPr marL="457200" indent="-457200">
              <a:buAutoNum type="alphaL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7008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5 year-old patient presents with otitis media. Which action is best?</a:t>
            </a:r>
          </a:p>
          <a:p>
            <a:pPr marL="457200" indent="-457200">
              <a:buAutoNum type="alphaLcPeriod"/>
            </a:pPr>
            <a:r>
              <a:rPr lang="en-US" dirty="0" smtClean="0"/>
              <a:t>prescribe amoxicillin (</a:t>
            </a:r>
            <a:r>
              <a:rPr lang="en-US" dirty="0" err="1" smtClean="0"/>
              <a:t>Trimox</a:t>
            </a:r>
            <a:r>
              <a:rPr lang="en-US" dirty="0" smtClean="0"/>
              <a:t>®)</a:t>
            </a:r>
          </a:p>
          <a:p>
            <a:pPr marL="457200" indent="-457200">
              <a:buAutoNum type="alphaLcPeriod"/>
            </a:pPr>
            <a:r>
              <a:rPr lang="en-US" dirty="0" smtClean="0"/>
              <a:t>educate parents about the use of acetaminophen (Tylenol®) for fever</a:t>
            </a:r>
          </a:p>
          <a:p>
            <a:pPr marL="457200" indent="-457200">
              <a:buAutoNum type="alphaLcPeriod"/>
            </a:pPr>
            <a:r>
              <a:rPr lang="en-US" dirty="0" smtClean="0"/>
              <a:t>educate parents about the use of aspirin (Bayer</a:t>
            </a:r>
            <a:r>
              <a:rPr lang="en-US" dirty="0"/>
              <a:t>®</a:t>
            </a:r>
            <a:r>
              <a:rPr lang="en-US" dirty="0" smtClean="0"/>
              <a:t>) for fever</a:t>
            </a:r>
          </a:p>
          <a:p>
            <a:pPr marL="457200" indent="-457200">
              <a:buAutoNum type="alphaLcPeriod"/>
            </a:pPr>
            <a:r>
              <a:rPr lang="en-US" dirty="0" smtClean="0"/>
              <a:t>educate the parents about the importance of adequate hydration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817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and Reliability of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495800"/>
          </a:xfrm>
        </p:spPr>
        <p:txBody>
          <a:bodyPr/>
          <a:lstStyle/>
          <a:p>
            <a:r>
              <a:rPr lang="en-US" dirty="0" smtClean="0"/>
              <a:t>Validity: </a:t>
            </a:r>
          </a:p>
          <a:p>
            <a:pPr lvl="1"/>
            <a:r>
              <a:rPr lang="en-US" sz="2400" dirty="0" smtClean="0"/>
              <a:t>Does the exam measure what it is intended to measure?</a:t>
            </a:r>
          </a:p>
          <a:p>
            <a:pPr lvl="1"/>
            <a:r>
              <a:rPr lang="en-US" sz="2400" dirty="0" smtClean="0"/>
              <a:t>Was the test properly constructed, administered, and scored?</a:t>
            </a:r>
          </a:p>
          <a:p>
            <a:pPr lvl="1"/>
            <a:r>
              <a:rPr lang="en-US" sz="2400" dirty="0" smtClean="0"/>
              <a:t>What was the correlation coefficient (</a:t>
            </a:r>
            <a:r>
              <a:rPr lang="en-US" sz="2400" i="1" dirty="0" smtClean="0"/>
              <a:t>r</a:t>
            </a:r>
            <a:r>
              <a:rPr lang="en-US" sz="2400" dirty="0" smtClean="0"/>
              <a:t>)?</a:t>
            </a:r>
          </a:p>
          <a:p>
            <a:pPr lvl="2"/>
            <a:r>
              <a:rPr lang="en-US" sz="2400" dirty="0" smtClean="0"/>
              <a:t>Positive Relationship: High or low scores on one measure are accompanied by high or low scores on another</a:t>
            </a:r>
          </a:p>
          <a:p>
            <a:pPr lvl="2"/>
            <a:r>
              <a:rPr lang="en-US" sz="2400" dirty="0" smtClean="0"/>
              <a:t>Negative Relationship: High scores on one measure are accompanied by low scores on another measure</a:t>
            </a:r>
          </a:p>
        </p:txBody>
      </p:sp>
    </p:spTree>
    <p:extLst>
      <p:ext uri="{BB962C8B-B14F-4D97-AF65-F5344CB8AC3E}">
        <p14:creationId xmlns:p14="http://schemas.microsoft.com/office/powerpoint/2010/main" val="3227264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and Reliability of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229600" cy="4495800"/>
          </a:xfrm>
        </p:spPr>
        <p:txBody>
          <a:bodyPr/>
          <a:lstStyle/>
          <a:p>
            <a:r>
              <a:rPr lang="en-US" sz="3600" dirty="0" smtClean="0"/>
              <a:t>Reliability:</a:t>
            </a:r>
          </a:p>
          <a:p>
            <a:pPr lvl="1"/>
            <a:r>
              <a:rPr lang="en-US" sz="3600" dirty="0" smtClean="0"/>
              <a:t>Degree of consistency of test scores</a:t>
            </a:r>
          </a:p>
          <a:p>
            <a:r>
              <a:rPr lang="en-US" sz="3600" dirty="0" smtClean="0"/>
              <a:t>Measured by </a:t>
            </a:r>
            <a:r>
              <a:rPr lang="en-US" sz="3600" dirty="0" err="1" smtClean="0"/>
              <a:t>Kuder</a:t>
            </a:r>
            <a:r>
              <a:rPr lang="en-US" sz="3600" dirty="0" smtClean="0"/>
              <a:t>-Richardson Formulas (KR-21) </a:t>
            </a:r>
          </a:p>
          <a:p>
            <a:r>
              <a:rPr lang="en-US" sz="3600" dirty="0" smtClean="0"/>
              <a:t>KR-21 should be between   .5 and .8</a:t>
            </a:r>
          </a:p>
        </p:txBody>
      </p:sp>
    </p:spTree>
    <p:extLst>
      <p:ext uri="{BB962C8B-B14F-4D97-AF65-F5344CB8AC3E}">
        <p14:creationId xmlns:p14="http://schemas.microsoft.com/office/powerpoint/2010/main" val="957257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and Reliability of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495800"/>
          </a:xfrm>
        </p:spPr>
        <p:txBody>
          <a:bodyPr/>
          <a:lstStyle/>
          <a:p>
            <a:r>
              <a:rPr lang="en-US" sz="2800" dirty="0" smtClean="0"/>
              <a:t>Factors That Lower Reliability of Test Scores:</a:t>
            </a:r>
          </a:p>
          <a:p>
            <a:pPr lvl="1"/>
            <a:r>
              <a:rPr lang="en-US" sz="2800" dirty="0" smtClean="0"/>
              <a:t>Too few items</a:t>
            </a:r>
          </a:p>
          <a:p>
            <a:pPr lvl="1"/>
            <a:r>
              <a:rPr lang="en-US" sz="2800" dirty="0" smtClean="0"/>
              <a:t>Too many too hard or too easy items</a:t>
            </a:r>
          </a:p>
          <a:p>
            <a:pPr lvl="1"/>
            <a:r>
              <a:rPr lang="en-US" sz="2800" dirty="0" smtClean="0"/>
              <a:t>Inadequate test conditions</a:t>
            </a:r>
          </a:p>
          <a:p>
            <a:pPr lvl="1"/>
            <a:r>
              <a:rPr lang="en-US" sz="2800" dirty="0" smtClean="0"/>
              <a:t>Poorly written items without discrimination</a:t>
            </a:r>
          </a:p>
          <a:p>
            <a:pPr lvl="1"/>
            <a:r>
              <a:rPr lang="en-US" sz="2800" dirty="0" smtClean="0"/>
              <a:t>Scoring is subjective</a:t>
            </a:r>
          </a:p>
        </p:txBody>
      </p:sp>
      <p:pic>
        <p:nvPicPr>
          <p:cNvPr id="4" name="Picture 3" descr="stat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095725"/>
            <a:ext cx="2565061" cy="19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623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4495800"/>
          </a:xfrm>
        </p:spPr>
        <p:txBody>
          <a:bodyPr/>
          <a:lstStyle/>
          <a:p>
            <a:r>
              <a:rPr lang="en-US" sz="2800" dirty="0" smtClean="0"/>
              <a:t>Item Difficulty (</a:t>
            </a:r>
            <a:r>
              <a:rPr lang="en-US" sz="2800" i="1" dirty="0" smtClean="0"/>
              <a:t>P</a:t>
            </a:r>
            <a:r>
              <a:rPr lang="en-US" sz="2800" dirty="0" smtClean="0"/>
              <a:t> Value):</a:t>
            </a:r>
          </a:p>
          <a:p>
            <a:pPr lvl="1"/>
            <a:r>
              <a:rPr lang="en-US" sz="2800" dirty="0" smtClean="0"/>
              <a:t>Percentage of group who answered item correctly</a:t>
            </a:r>
          </a:p>
          <a:p>
            <a:pPr lvl="1"/>
            <a:r>
              <a:rPr lang="en-US" sz="2800" i="1" dirty="0" smtClean="0"/>
              <a:t>P</a:t>
            </a:r>
            <a:r>
              <a:rPr lang="en-US" sz="2800" dirty="0" smtClean="0"/>
              <a:t> = .05 (50%) = Good Discrimination Index</a:t>
            </a:r>
          </a:p>
          <a:p>
            <a:pPr lvl="1"/>
            <a:r>
              <a:rPr lang="en-US" sz="2800" dirty="0" smtClean="0"/>
              <a:t>Upper limit = 1 (100% answered correctly)</a:t>
            </a:r>
          </a:p>
          <a:p>
            <a:pPr lvl="1"/>
            <a:r>
              <a:rPr lang="en-US" sz="2800" dirty="0" smtClean="0"/>
              <a:t>Lower limits depends on # of possible responses and probability of guessing correctly</a:t>
            </a:r>
          </a:p>
          <a:p>
            <a:pPr lvl="1"/>
            <a:r>
              <a:rPr lang="en-US" sz="2800" dirty="0" smtClean="0"/>
              <a:t>If 4 options (A, B, C, D) then </a:t>
            </a:r>
            <a:r>
              <a:rPr lang="en-US" sz="2800" i="1" dirty="0" smtClean="0"/>
              <a:t>P</a:t>
            </a:r>
            <a:r>
              <a:rPr lang="en-US" sz="2800" dirty="0" smtClean="0"/>
              <a:t> = .25 </a:t>
            </a:r>
          </a:p>
          <a:p>
            <a:pPr marL="457200" lvl="1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(possibility of guessing right answer)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9941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>
                <a:latin typeface="Times New Roman"/>
                <a:cs typeface="Times New Roman"/>
              </a:rPr>
              <a:t>Purposes of Evaluation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495800"/>
          </a:xfrm>
        </p:spPr>
        <p:txBody>
          <a:bodyPr/>
          <a:lstStyle/>
          <a:p>
            <a:r>
              <a:rPr lang="en-US" sz="2800" b="0" dirty="0" smtClean="0">
                <a:latin typeface="Times New Roman"/>
                <a:cs typeface="Times New Roman"/>
              </a:rPr>
              <a:t>Identification </a:t>
            </a:r>
            <a:r>
              <a:rPr lang="en-US" sz="2800" b="0" dirty="0" smtClean="0">
                <a:latin typeface="Times New Roman"/>
                <a:cs typeface="Times New Roman"/>
              </a:rPr>
              <a:t>of learning</a:t>
            </a:r>
          </a:p>
          <a:p>
            <a:pPr lvl="1">
              <a:defRPr/>
            </a:pPr>
            <a:r>
              <a:rPr lang="en-US" sz="2800" dirty="0"/>
              <a:t>Allows students to demonstrate mastery of essential themes, content, and </a:t>
            </a:r>
            <a:r>
              <a:rPr lang="en-US" sz="2800" dirty="0" smtClean="0"/>
              <a:t>objectives</a:t>
            </a:r>
            <a:endParaRPr lang="en-US" sz="2800" b="0" dirty="0" smtClean="0">
              <a:latin typeface="Times New Roman"/>
              <a:cs typeface="Times New Roman"/>
            </a:endParaRPr>
          </a:p>
          <a:p>
            <a:r>
              <a:rPr lang="en-US" sz="2800" b="0" dirty="0" smtClean="0">
                <a:latin typeface="Times New Roman"/>
                <a:cs typeface="Times New Roman"/>
              </a:rPr>
              <a:t>Determination </a:t>
            </a:r>
            <a:r>
              <a:rPr lang="en-US" sz="2800" b="0" dirty="0" smtClean="0">
                <a:latin typeface="Times New Roman"/>
                <a:cs typeface="Times New Roman"/>
              </a:rPr>
              <a:t>of grades</a:t>
            </a:r>
          </a:p>
          <a:p>
            <a:r>
              <a:rPr lang="en-US" sz="2800" dirty="0"/>
              <a:t>Diagnosis of problems:</a:t>
            </a:r>
          </a:p>
          <a:p>
            <a:pPr lvl="1"/>
            <a:r>
              <a:rPr lang="en-US" sz="2800" dirty="0"/>
              <a:t>Learning Needs</a:t>
            </a:r>
          </a:p>
          <a:p>
            <a:pPr lvl="1">
              <a:defRPr/>
            </a:pPr>
            <a:r>
              <a:rPr lang="en-US" sz="2800" dirty="0"/>
              <a:t>Learning </a:t>
            </a:r>
            <a:r>
              <a:rPr lang="en-US" sz="2800" dirty="0" smtClean="0"/>
              <a:t>Deficits</a:t>
            </a:r>
          </a:p>
          <a:p>
            <a:r>
              <a:rPr lang="en-US" sz="2800" dirty="0" smtClean="0"/>
              <a:t>Prepares for Cert Exam</a:t>
            </a:r>
            <a:endParaRPr lang="en-US" sz="2800" b="0" dirty="0" smtClean="0">
              <a:latin typeface="Times New Roman"/>
              <a:cs typeface="Times New Roman"/>
            </a:endParaRPr>
          </a:p>
        </p:txBody>
      </p:sp>
      <p:pic>
        <p:nvPicPr>
          <p:cNvPr id="4" name="Picture 3" descr="3672452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200400"/>
            <a:ext cx="3487119" cy="222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9214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495800"/>
          </a:xfrm>
        </p:spPr>
        <p:txBody>
          <a:bodyPr/>
          <a:lstStyle/>
          <a:p>
            <a:r>
              <a:rPr lang="en-US" sz="2800" dirty="0" smtClean="0"/>
              <a:t>Item Discrimination: Who Knew it and Who Didn’t!</a:t>
            </a:r>
          </a:p>
          <a:p>
            <a:pPr lvl="1"/>
            <a:r>
              <a:rPr lang="en-US" sz="2800" dirty="0" smtClean="0"/>
              <a:t>Measured through point </a:t>
            </a:r>
            <a:r>
              <a:rPr lang="en-US" sz="2800" dirty="0" err="1" smtClean="0"/>
              <a:t>biserial</a:t>
            </a:r>
            <a:r>
              <a:rPr lang="en-US" sz="2800" dirty="0" smtClean="0"/>
              <a:t> correlation</a:t>
            </a:r>
          </a:p>
          <a:p>
            <a:pPr lvl="1"/>
            <a:r>
              <a:rPr lang="en-US" sz="2800" dirty="0" smtClean="0"/>
              <a:t>Good discrimination item = Point </a:t>
            </a:r>
            <a:r>
              <a:rPr lang="en-US" sz="2800" dirty="0" err="1" smtClean="0"/>
              <a:t>biserial</a:t>
            </a:r>
            <a:r>
              <a:rPr lang="en-US" sz="2800" dirty="0" smtClean="0"/>
              <a:t> are highly positive for correct answer and negative for distractors</a:t>
            </a:r>
          </a:p>
          <a:p>
            <a:pPr lvl="1"/>
            <a:r>
              <a:rPr lang="en-US" sz="2800" dirty="0" smtClean="0"/>
              <a:t>Indices &gt; .3 are good; &gt; .4 = VERY good</a:t>
            </a:r>
          </a:p>
        </p:txBody>
      </p:sp>
    </p:spTree>
    <p:extLst>
      <p:ext uri="{BB962C8B-B14F-4D97-AF65-F5344CB8AC3E}">
        <p14:creationId xmlns:p14="http://schemas.microsoft.com/office/powerpoint/2010/main" val="34389807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4495800"/>
          </a:xfrm>
        </p:spPr>
        <p:txBody>
          <a:bodyPr/>
          <a:lstStyle/>
          <a:p>
            <a:r>
              <a:rPr lang="en-US" sz="2800" dirty="0" smtClean="0"/>
              <a:t>Distractor Evaluation:</a:t>
            </a:r>
          </a:p>
          <a:p>
            <a:pPr lvl="1"/>
            <a:r>
              <a:rPr lang="en-US" sz="2800" dirty="0" smtClean="0"/>
              <a:t>Evaluate each individually</a:t>
            </a:r>
          </a:p>
          <a:p>
            <a:pPr lvl="1"/>
            <a:r>
              <a:rPr lang="en-US" sz="2800" dirty="0" smtClean="0"/>
              <a:t>Should appeal to the non-learner</a:t>
            </a:r>
          </a:p>
          <a:p>
            <a:pPr lvl="1"/>
            <a:r>
              <a:rPr lang="en-US" sz="2800" dirty="0" smtClean="0"/>
              <a:t>Point </a:t>
            </a:r>
            <a:r>
              <a:rPr lang="en-US" sz="2800" dirty="0" err="1" smtClean="0"/>
              <a:t>biserial</a:t>
            </a:r>
            <a:r>
              <a:rPr lang="en-US" sz="2800" dirty="0" smtClean="0"/>
              <a:t> = 0 = Students didn’t select; needs revision/replacement</a:t>
            </a:r>
          </a:p>
          <a:p>
            <a:pPr lvl="1"/>
            <a:r>
              <a:rPr lang="en-US" sz="2800" dirty="0" smtClean="0"/>
              <a:t>Negative discriminating power occurs when more students in lower group than upper group choose correct answer: Needs revision/replacement!</a:t>
            </a:r>
          </a:p>
          <a:p>
            <a:endParaRPr lang="en-US" sz="2800" dirty="0"/>
          </a:p>
        </p:txBody>
      </p:sp>
      <p:pic>
        <p:nvPicPr>
          <p:cNvPr id="4" name="Picture 3" descr="procrastination_statistic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1295400"/>
            <a:ext cx="1905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48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4495800"/>
          </a:xfrm>
        </p:spPr>
        <p:txBody>
          <a:bodyPr/>
          <a:lstStyle/>
          <a:p>
            <a:r>
              <a:rPr lang="en-US" sz="3600" dirty="0" smtClean="0"/>
              <a:t>Compute Item Analysis:</a:t>
            </a:r>
          </a:p>
          <a:p>
            <a:pPr lvl="1"/>
            <a:r>
              <a:rPr lang="en-US" sz="3600" dirty="0" smtClean="0"/>
              <a:t>Mean Score: Average score of test-takers</a:t>
            </a:r>
          </a:p>
          <a:p>
            <a:pPr lvl="1"/>
            <a:r>
              <a:rPr lang="en-US" sz="3600" dirty="0" smtClean="0"/>
              <a:t>Median: The point at which 50% are higher and 50% are lower</a:t>
            </a:r>
          </a:p>
          <a:p>
            <a:pPr lvl="1"/>
            <a:r>
              <a:rPr lang="en-US" sz="3600" dirty="0" smtClean="0"/>
              <a:t>Standard Deviation: Measures variability of test scores around the mean</a:t>
            </a:r>
            <a:endParaRPr lang="en-US" sz="3600" dirty="0"/>
          </a:p>
          <a:p>
            <a:pPr lvl="1"/>
            <a:r>
              <a:rPr lang="en-US" sz="3600" dirty="0" smtClean="0"/>
              <a:t>Ideal = Item answered correctly by 1/3; answered incorrectly by lower 1/3</a:t>
            </a:r>
          </a:p>
          <a:p>
            <a:pPr marL="457200" lvl="1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018091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Revision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495800"/>
          </a:xfrm>
        </p:spPr>
        <p:txBody>
          <a:bodyPr/>
          <a:lstStyle/>
          <a:p>
            <a:r>
              <a:rPr lang="en-US" sz="2800" dirty="0" smtClean="0"/>
              <a:t>P values are too high or too low</a:t>
            </a:r>
          </a:p>
          <a:p>
            <a:r>
              <a:rPr lang="en-US" sz="2800" dirty="0" smtClean="0"/>
              <a:t>Correct answers have low positive or negative point </a:t>
            </a:r>
            <a:r>
              <a:rPr lang="en-US" sz="2800" dirty="0" err="1" smtClean="0"/>
              <a:t>biserials</a:t>
            </a:r>
            <a:endParaRPr lang="en-US" sz="2800" dirty="0" smtClean="0"/>
          </a:p>
          <a:p>
            <a:r>
              <a:rPr lang="en-US" sz="2800" dirty="0" smtClean="0"/>
              <a:t>Distractors have highly positive point </a:t>
            </a:r>
            <a:r>
              <a:rPr lang="en-US" sz="2800" dirty="0" err="1" smtClean="0"/>
              <a:t>biserials</a:t>
            </a:r>
            <a:endParaRPr lang="en-US" sz="2800" dirty="0" smtClean="0"/>
          </a:p>
          <a:p>
            <a:r>
              <a:rPr lang="en-US" sz="2800" dirty="0" smtClean="0"/>
              <a:t>Items that correlate &lt; .15 with total test scores should be restructured; probably confusing or nonsensical to test takers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31871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4958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Which of the following would be suggestive of heart failure?</a:t>
            </a:r>
          </a:p>
          <a:p>
            <a:pPr marL="0" indent="0">
              <a:buNone/>
            </a:pPr>
            <a:r>
              <a:rPr lang="en-US" dirty="0" smtClean="0"/>
              <a:t>      a. S3 and S4 audible at apex</a:t>
            </a:r>
          </a:p>
          <a:p>
            <a:pPr marL="0" indent="0">
              <a:buNone/>
            </a:pPr>
            <a:r>
              <a:rPr lang="en-US" dirty="0" smtClean="0"/>
              <a:t>      b. S2 sound louder at base</a:t>
            </a:r>
          </a:p>
          <a:p>
            <a:pPr marL="0" indent="0">
              <a:buNone/>
            </a:pPr>
            <a:r>
              <a:rPr lang="en-US" dirty="0" smtClean="0"/>
              <a:t>      c. S1 sound louder at apex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d. S1 and S2 equal at </a:t>
            </a:r>
            <a:r>
              <a:rPr lang="en-US" dirty="0" err="1" smtClean="0"/>
              <a:t>Erb’s</a:t>
            </a:r>
            <a:r>
              <a:rPr lang="en-US" dirty="0" smtClean="0"/>
              <a:t> point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Point-</a:t>
            </a:r>
            <a:r>
              <a:rPr lang="en-US" dirty="0" err="1" smtClean="0"/>
              <a:t>Biserial</a:t>
            </a:r>
            <a:r>
              <a:rPr lang="en-US" dirty="0" smtClean="0"/>
              <a:t> = -.27	Correct Answer = A	Total Group = 88.24%</a:t>
            </a:r>
          </a:p>
          <a:p>
            <a:pPr marL="0" indent="0">
              <a:buNone/>
            </a:pPr>
            <a:r>
              <a:rPr lang="en-US" dirty="0" smtClean="0"/>
              <a:t>Distractor Analysis:	  A		B		C		D</a:t>
            </a:r>
          </a:p>
          <a:p>
            <a:pPr marL="0" indent="0">
              <a:buNone/>
            </a:pPr>
            <a:r>
              <a:rPr lang="en-US" dirty="0" smtClean="0"/>
              <a:t>Point-</a:t>
            </a:r>
            <a:r>
              <a:rPr lang="en-US" dirty="0" err="1" smtClean="0"/>
              <a:t>Biserial</a:t>
            </a:r>
            <a:r>
              <a:rPr lang="en-US" dirty="0" smtClean="0"/>
              <a:t>:	           -.27	          .27	        0.00	        0.00</a:t>
            </a:r>
          </a:p>
          <a:p>
            <a:pPr marL="0" indent="0">
              <a:buNone/>
            </a:pPr>
            <a:r>
              <a:rPr lang="en-US" dirty="0" smtClean="0"/>
              <a:t>Frequency:		88%	          12%                  0%                   0%</a:t>
            </a:r>
          </a:p>
        </p:txBody>
      </p:sp>
    </p:spTree>
    <p:extLst>
      <p:ext uri="{BB962C8B-B14F-4D97-AF65-F5344CB8AC3E}">
        <p14:creationId xmlns:p14="http://schemas.microsoft.com/office/powerpoint/2010/main" val="24591418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2. A patient presents to the primary care clinic with a new onset of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cough? Which newly prescribed medication might be responsible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for this new symptom?</a:t>
            </a:r>
          </a:p>
          <a:p>
            <a:pPr marL="0" indent="0">
              <a:buNone/>
            </a:pPr>
            <a:r>
              <a:rPr lang="en-US" dirty="0" smtClean="0"/>
              <a:t>      a. acetaminophen (Tylenol®)</a:t>
            </a:r>
          </a:p>
          <a:p>
            <a:pPr marL="0" indent="0">
              <a:buNone/>
            </a:pPr>
            <a:r>
              <a:rPr lang="en-US" dirty="0" smtClean="0"/>
              <a:t>      b. </a:t>
            </a:r>
            <a:r>
              <a:rPr lang="en-US" dirty="0" err="1" smtClean="0"/>
              <a:t>acarbose</a:t>
            </a:r>
            <a:r>
              <a:rPr lang="en-US" dirty="0" smtClean="0"/>
              <a:t> (</a:t>
            </a:r>
            <a:r>
              <a:rPr lang="en-US" dirty="0" err="1" smtClean="0"/>
              <a:t>Precose</a:t>
            </a:r>
            <a:r>
              <a:rPr lang="en-US" dirty="0" smtClean="0"/>
              <a:t>®)</a:t>
            </a:r>
          </a:p>
          <a:p>
            <a:pPr marL="0" indent="0">
              <a:buNone/>
            </a:pPr>
            <a:r>
              <a:rPr lang="en-US" dirty="0" smtClean="0"/>
              <a:t>      c. </a:t>
            </a:r>
            <a:r>
              <a:rPr lang="en-US" dirty="0" err="1" smtClean="0"/>
              <a:t>lisinopril</a:t>
            </a:r>
            <a:r>
              <a:rPr lang="en-US" dirty="0" smtClean="0"/>
              <a:t> (Zestril®)</a:t>
            </a:r>
          </a:p>
          <a:p>
            <a:pPr marL="0" indent="0">
              <a:buNone/>
            </a:pPr>
            <a:r>
              <a:rPr lang="en-US" dirty="0" smtClean="0"/>
              <a:t>      d. atorvastatin (Lipitor®)</a:t>
            </a:r>
          </a:p>
          <a:p>
            <a:pPr marL="0" indent="0">
              <a:buNone/>
            </a:pPr>
            <a:r>
              <a:rPr lang="en-US" dirty="0" smtClean="0"/>
              <a:t>Point-</a:t>
            </a:r>
            <a:r>
              <a:rPr lang="en-US" dirty="0" err="1" smtClean="0"/>
              <a:t>Biserial</a:t>
            </a:r>
            <a:r>
              <a:rPr lang="en-US" dirty="0" smtClean="0"/>
              <a:t> = -.61	Correct Answer = C	Total Group = 76.47%</a:t>
            </a:r>
          </a:p>
          <a:p>
            <a:pPr marL="0" indent="0">
              <a:buNone/>
            </a:pPr>
            <a:r>
              <a:rPr lang="en-US" dirty="0" smtClean="0"/>
              <a:t>Distractor Analysis:	  A		B		C		D</a:t>
            </a:r>
          </a:p>
          <a:p>
            <a:pPr marL="0" indent="0">
              <a:buNone/>
            </a:pPr>
            <a:r>
              <a:rPr lang="en-US" dirty="0" smtClean="0"/>
              <a:t>Point-</a:t>
            </a:r>
            <a:r>
              <a:rPr lang="en-US" dirty="0" err="1" smtClean="0"/>
              <a:t>Biserial</a:t>
            </a:r>
            <a:r>
              <a:rPr lang="en-US" dirty="0" smtClean="0"/>
              <a:t>:	           -.59	          0.00	          0.61	         -.24</a:t>
            </a:r>
          </a:p>
          <a:p>
            <a:pPr marL="0" indent="0">
              <a:buNone/>
            </a:pPr>
            <a:r>
              <a:rPr lang="en-US" dirty="0" smtClean="0"/>
              <a:t>Frequency:		 6%	            0%                 88%                  6%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58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Achievement Tests and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153400" cy="4495800"/>
          </a:xfrm>
        </p:spPr>
        <p:txBody>
          <a:bodyPr/>
          <a:lstStyle/>
          <a:p>
            <a:r>
              <a:rPr lang="en-US" dirty="0" smtClean="0"/>
              <a:t>Test </a:t>
            </a:r>
            <a:r>
              <a:rPr lang="en-US" dirty="0" smtClean="0"/>
              <a:t>questions should measure learning outcomes and students’ learning characteristics</a:t>
            </a:r>
          </a:p>
          <a:p>
            <a:r>
              <a:rPr lang="en-US" dirty="0" smtClean="0"/>
              <a:t>Results should be valid and reliable</a:t>
            </a:r>
          </a:p>
          <a:p>
            <a:pPr lvl="1"/>
            <a:r>
              <a:rPr lang="en-US" dirty="0" smtClean="0"/>
              <a:t>Tests what it’s meant to test and with results that are statistically reproducible</a:t>
            </a:r>
          </a:p>
          <a:p>
            <a:r>
              <a:rPr lang="en-US" dirty="0" smtClean="0"/>
              <a:t>Provides </a:t>
            </a:r>
            <a:r>
              <a:rPr lang="en-US" dirty="0" smtClean="0"/>
              <a:t>input for faculty about where content emphasis is needed or where misinterpretations possibly occurred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 descr="aplu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800600"/>
            <a:ext cx="1391985" cy="1386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643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4495800"/>
          </a:xfrm>
        </p:spPr>
        <p:txBody>
          <a:bodyPr/>
          <a:lstStyle/>
          <a:p>
            <a:r>
              <a:rPr lang="en-US" sz="2800" dirty="0" smtClean="0"/>
              <a:t>Step One: Determine the best type of exam to administer for given objective</a:t>
            </a:r>
          </a:p>
          <a:p>
            <a:r>
              <a:rPr lang="en-US" sz="2800" dirty="0" smtClean="0"/>
              <a:t>Step Two: Define intended learning outcomes (can use Bloom’s Taxonomy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dirty="0"/>
              <a:t>Step Three: Decide the types of test questions to use</a:t>
            </a:r>
          </a:p>
          <a:p>
            <a:pPr lvl="1"/>
            <a:r>
              <a:rPr lang="en-US" dirty="0"/>
              <a:t>Multiple Choice</a:t>
            </a:r>
          </a:p>
          <a:p>
            <a:pPr lvl="1"/>
            <a:r>
              <a:rPr lang="en-US" dirty="0"/>
              <a:t>True/False</a:t>
            </a:r>
          </a:p>
          <a:p>
            <a:pPr lvl="1"/>
            <a:r>
              <a:rPr lang="en-US" dirty="0"/>
              <a:t>Matching</a:t>
            </a:r>
          </a:p>
          <a:p>
            <a:pPr lvl="1"/>
            <a:r>
              <a:rPr lang="en-US" dirty="0"/>
              <a:t>Fill in the Blank</a:t>
            </a:r>
          </a:p>
          <a:p>
            <a:pPr lvl="1"/>
            <a:r>
              <a:rPr lang="en-US" dirty="0" smtClean="0"/>
              <a:t>Essay</a:t>
            </a:r>
            <a:endParaRPr lang="en-US" dirty="0"/>
          </a:p>
          <a:p>
            <a:r>
              <a:rPr lang="en-US" dirty="0"/>
              <a:t>ANCC Examinations are all primarily multiple choice</a:t>
            </a:r>
          </a:p>
          <a:p>
            <a:endParaRPr lang="en-US" sz="2800" dirty="0" smtClean="0"/>
          </a:p>
        </p:txBody>
      </p:sp>
      <p:pic>
        <p:nvPicPr>
          <p:cNvPr id="4" name="Picture 3" descr="test_tak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657600"/>
            <a:ext cx="17526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698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05800" cy="4495800"/>
          </a:xfrm>
        </p:spPr>
        <p:txBody>
          <a:bodyPr/>
          <a:lstStyle/>
          <a:p>
            <a:r>
              <a:rPr lang="en-US" sz="2800" dirty="0" smtClean="0"/>
              <a:t>Step Four: Develop the Test Blueprint:</a:t>
            </a:r>
          </a:p>
          <a:p>
            <a:pPr lvl="1"/>
            <a:r>
              <a:rPr lang="en-US" sz="2800" dirty="0" smtClean="0"/>
              <a:t>Match the blueprint with the purpose of the test</a:t>
            </a:r>
          </a:p>
          <a:p>
            <a:pPr lvl="1"/>
            <a:r>
              <a:rPr lang="en-US" sz="2800" dirty="0" smtClean="0"/>
              <a:t>Relate learning outcomes to content</a:t>
            </a:r>
          </a:p>
          <a:p>
            <a:pPr lvl="1"/>
            <a:r>
              <a:rPr lang="en-US" sz="2800" dirty="0" smtClean="0"/>
              <a:t>Indicate the weight needed for each item:</a:t>
            </a:r>
          </a:p>
          <a:p>
            <a:pPr lvl="2"/>
            <a:r>
              <a:rPr lang="en-US" sz="2800" dirty="0" smtClean="0"/>
              <a:t>How much time was spend on each area for instruction?</a:t>
            </a:r>
          </a:p>
          <a:p>
            <a:pPr lvl="2"/>
            <a:r>
              <a:rPr lang="en-US" sz="2800" dirty="0" smtClean="0"/>
              <a:t>Which outcomes are most essential for retention and transfer?</a:t>
            </a:r>
          </a:p>
        </p:txBody>
      </p:sp>
    </p:spTree>
    <p:extLst>
      <p:ext uri="{BB962C8B-B14F-4D97-AF65-F5344CB8AC3E}">
        <p14:creationId xmlns:p14="http://schemas.microsoft.com/office/powerpoint/2010/main" val="3813848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the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Blueprint Example 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smtClean="0"/>
              <a:t>        (Cardiovascular 50 Question Exam):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71257"/>
              </p:ext>
            </p:extLst>
          </p:nvPr>
        </p:nvGraphicFramePr>
        <p:xfrm>
          <a:off x="228600" y="2667000"/>
          <a:ext cx="8788399" cy="2865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77999"/>
                <a:gridCol w="1676400"/>
                <a:gridCol w="1651001"/>
                <a:gridCol w="1930399"/>
                <a:gridCol w="1752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Content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Diagnosis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Outcome Evaluation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HTN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Dysrhythmias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Ischemic </a:t>
                      </a:r>
                      <a:r>
                        <a:rPr lang="en-US" dirty="0" err="1" smtClean="0"/>
                        <a:t>Dz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Hyperlipidemia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Coagulation </a:t>
                      </a:r>
                      <a:r>
                        <a:rPr lang="en-US" dirty="0" err="1" smtClean="0"/>
                        <a:t>Dz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320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Anatomy of a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648200"/>
          </a:xfrm>
        </p:spPr>
        <p:txBody>
          <a:bodyPr/>
          <a:lstStyle/>
          <a:p>
            <a:r>
              <a:rPr lang="en-US" dirty="0"/>
              <a:t>Multiple-choice questions typically have 3 parts: a stem, the correct answer – called the key, </a:t>
            </a:r>
            <a:r>
              <a:rPr lang="en-US" dirty="0" smtClean="0"/>
              <a:t>and several </a:t>
            </a:r>
            <a:r>
              <a:rPr lang="en-US" dirty="0"/>
              <a:t>wrong answers, called </a:t>
            </a:r>
            <a:r>
              <a:rPr lang="en-US" dirty="0" smtClean="0"/>
              <a:t>distractors:</a:t>
            </a:r>
          </a:p>
          <a:p>
            <a:r>
              <a:rPr lang="en-US" dirty="0" smtClean="0"/>
              <a:t>Stem:</a:t>
            </a:r>
          </a:p>
          <a:p>
            <a:pPr marL="742950" lvl="2" indent="-342900">
              <a:buClr>
                <a:schemeClr val="bg2"/>
              </a:buClr>
            </a:pPr>
            <a:r>
              <a:rPr lang="en-US" dirty="0"/>
              <a:t>A 45 year-old female patient complains of shortness of breath. Which item in the patient’s history would indicate a risk for chronic obstructive pulmonary </a:t>
            </a:r>
            <a:r>
              <a:rPr lang="en-US" dirty="0" smtClean="0"/>
              <a:t>disease (COPD)?</a:t>
            </a:r>
          </a:p>
          <a:p>
            <a:r>
              <a:rPr lang="en-US" dirty="0" smtClean="0"/>
              <a:t>Distractors/Key:</a:t>
            </a:r>
          </a:p>
          <a:p>
            <a:pPr marL="457200" lvl="1" indent="0">
              <a:buNone/>
            </a:pPr>
            <a:r>
              <a:rPr lang="en-US" dirty="0" smtClean="0"/>
              <a:t> a. mother with COPD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b="1" dirty="0" smtClean="0"/>
              <a:t>b. 25-year pack history (KEY)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c. exercise-induced asthmatic episodes</a:t>
            </a:r>
          </a:p>
          <a:p>
            <a:pPr marL="457200" lvl="1" indent="0">
              <a:buNone/>
            </a:pPr>
            <a:r>
              <a:rPr lang="en-US" dirty="0" smtClean="0"/>
              <a:t> d. fever and productive cough for one week  </a:t>
            </a:r>
          </a:p>
        </p:txBody>
      </p:sp>
    </p:spTree>
    <p:extLst>
      <p:ext uri="{BB962C8B-B14F-4D97-AF65-F5344CB8AC3E}">
        <p14:creationId xmlns:p14="http://schemas.microsoft.com/office/powerpoint/2010/main" val="1571797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Procedural Rules: Stem </a:t>
            </a:r>
            <a:r>
              <a:rPr lang="en-US" dirty="0" smtClean="0"/>
              <a:t>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495800"/>
          </a:xfrm>
        </p:spPr>
        <p:txBody>
          <a:bodyPr/>
          <a:lstStyle/>
          <a:p>
            <a:r>
              <a:rPr lang="en-US" sz="2400" dirty="0" smtClean="0"/>
              <a:t>Use </a:t>
            </a:r>
            <a:r>
              <a:rPr lang="en-US" sz="2400" dirty="0"/>
              <a:t>either the best answer or the correct answer </a:t>
            </a:r>
            <a:r>
              <a:rPr lang="en-US" sz="2400" dirty="0" smtClean="0"/>
              <a:t>format</a:t>
            </a:r>
          </a:p>
          <a:p>
            <a:r>
              <a:rPr lang="en-US" sz="2400" dirty="0" smtClean="0"/>
              <a:t>Best </a:t>
            </a:r>
            <a:r>
              <a:rPr lang="en-US" sz="2400" dirty="0"/>
              <a:t>answer format refers to a list of options that can all be correct in the sense that each has an advantage, but one of them is the </a:t>
            </a:r>
            <a:r>
              <a:rPr lang="en-US" sz="2400" i="1" dirty="0" smtClean="0"/>
              <a:t>best</a:t>
            </a:r>
          </a:p>
          <a:p>
            <a:r>
              <a:rPr lang="en-US" sz="2400" dirty="0" smtClean="0"/>
              <a:t>Correct </a:t>
            </a:r>
            <a:r>
              <a:rPr lang="en-US" sz="2400" dirty="0"/>
              <a:t>answer format refers to one and only one right </a:t>
            </a:r>
            <a:r>
              <a:rPr lang="en-US" sz="2400" dirty="0" smtClean="0"/>
              <a:t>answer</a:t>
            </a:r>
          </a:p>
          <a:p>
            <a:r>
              <a:rPr lang="en-US" sz="2400" dirty="0" smtClean="0"/>
              <a:t>Use </a:t>
            </a:r>
            <a:r>
              <a:rPr lang="en-US" sz="2400" dirty="0"/>
              <a:t>the active </a:t>
            </a:r>
            <a:r>
              <a:rPr lang="en-US" sz="2400" dirty="0" smtClean="0"/>
              <a:t>voice</a:t>
            </a:r>
          </a:p>
          <a:p>
            <a:r>
              <a:rPr lang="en-US" sz="2400" dirty="0" smtClean="0"/>
              <a:t>Have </a:t>
            </a:r>
            <a:r>
              <a:rPr lang="en-US" sz="2400" dirty="0"/>
              <a:t>your questions peer-</a:t>
            </a:r>
            <a:r>
              <a:rPr lang="en-US" sz="2400" dirty="0" smtClean="0"/>
              <a:t>reviewed</a:t>
            </a:r>
          </a:p>
          <a:p>
            <a:r>
              <a:rPr lang="en-US" sz="2400" dirty="0" smtClean="0"/>
              <a:t>Avoid </a:t>
            </a:r>
            <a:r>
              <a:rPr lang="en-US" sz="2400" dirty="0"/>
              <a:t>giving unintended cues – such as making the correct answer longer in length than the distractors.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952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Procedural </a:t>
            </a:r>
            <a:r>
              <a:rPr lang="en-US" dirty="0" smtClean="0"/>
              <a:t>Rules: Stem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934" y="1524000"/>
            <a:ext cx="8932333" cy="4495800"/>
          </a:xfrm>
        </p:spPr>
        <p:txBody>
          <a:bodyPr/>
          <a:lstStyle/>
          <a:p>
            <a:pPr lvl="1"/>
            <a:r>
              <a:rPr lang="en-US" sz="2600" dirty="0" smtClean="0"/>
              <a:t>Ensure </a:t>
            </a:r>
            <a:r>
              <a:rPr lang="en-US" sz="2600" dirty="0"/>
              <a:t>that the directions in the stem are clear, and that wording lets the examinee </a:t>
            </a:r>
            <a:r>
              <a:rPr lang="en-US" sz="2600" dirty="0" smtClean="0"/>
              <a:t>know exactly </a:t>
            </a:r>
            <a:r>
              <a:rPr lang="en-US" sz="2600" dirty="0"/>
              <a:t>what is being </a:t>
            </a:r>
            <a:r>
              <a:rPr lang="en-US" sz="2600" dirty="0" smtClean="0"/>
              <a:t>asked</a:t>
            </a:r>
            <a:endParaRPr lang="en-US" sz="2600" dirty="0"/>
          </a:p>
          <a:p>
            <a:pPr lvl="1"/>
            <a:r>
              <a:rPr lang="en-US" sz="2600" dirty="0" smtClean="0"/>
              <a:t>Avoid </a:t>
            </a:r>
            <a:r>
              <a:rPr lang="en-US" sz="2600" dirty="0"/>
              <a:t>window dressing (excessive verbiage) in the </a:t>
            </a:r>
            <a:r>
              <a:rPr lang="en-US" sz="2600" dirty="0" smtClean="0"/>
              <a:t>stem</a:t>
            </a:r>
            <a:endParaRPr lang="en-US" sz="2600" dirty="0"/>
          </a:p>
          <a:p>
            <a:pPr lvl="1"/>
            <a:r>
              <a:rPr lang="en-US" sz="2600" dirty="0" smtClean="0"/>
              <a:t>Word </a:t>
            </a:r>
            <a:r>
              <a:rPr lang="en-US" sz="2600" dirty="0"/>
              <a:t>the stem positively; avoid negative phrasing such as “not” or “</a:t>
            </a:r>
            <a:r>
              <a:rPr lang="en-US" sz="2600" dirty="0" smtClean="0"/>
              <a:t>except” </a:t>
            </a:r>
          </a:p>
          <a:p>
            <a:pPr lvl="1"/>
            <a:r>
              <a:rPr lang="en-US" sz="2600" dirty="0" smtClean="0"/>
              <a:t>Include </a:t>
            </a:r>
            <a:r>
              <a:rPr lang="en-US" sz="2600" dirty="0"/>
              <a:t>the central idea and most of the phrasing in the </a:t>
            </a:r>
            <a:r>
              <a:rPr lang="en-US" sz="2600" dirty="0" smtClean="0"/>
              <a:t>stem</a:t>
            </a:r>
            <a:endParaRPr lang="en-US" sz="2600" dirty="0"/>
          </a:p>
          <a:p>
            <a:pPr lvl="1"/>
            <a:r>
              <a:rPr lang="en-US" sz="2600" dirty="0" smtClean="0"/>
              <a:t>Avoid </a:t>
            </a:r>
            <a:r>
              <a:rPr lang="en-US" sz="2600" dirty="0"/>
              <a:t>giving clues such as linking the stem to the </a:t>
            </a:r>
            <a:r>
              <a:rPr lang="en-US" sz="2600" dirty="0" smtClean="0"/>
              <a:t>answer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154879173"/>
      </p:ext>
    </p:extLst>
  </p:cSld>
  <p:clrMapOvr>
    <a:masterClrMapping/>
  </p:clrMapOvr>
</p:sld>
</file>

<file path=ppt/theme/theme1.xml><?xml version="1.0" encoding="utf-8"?>
<a:theme xmlns:a="http://schemas.openxmlformats.org/drawingml/2006/main" name="GS_PowerPoint_template">
  <a:themeElements>
    <a:clrScheme name="GS_PowerPoint_template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GS_PowerPoint_templa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bg2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bg2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GS_PowerPoint_template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_PowerPoint_template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_PowerPoint_template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_PowerPoint_template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_PowerPoint_template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_PowerPoint_template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H:\Publications\_Forms &amp; Files\GS_PowerPoint_template.pot</Template>
  <TotalTime>2377</TotalTime>
  <Words>1748</Words>
  <Application>Microsoft Macintosh PowerPoint</Application>
  <PresentationFormat>On-screen Show (4:3)</PresentationFormat>
  <Paragraphs>227</Paragraphs>
  <Slides>25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GS_PowerPoint_template</vt:lpstr>
      <vt:lpstr>                                   </vt:lpstr>
      <vt:lpstr>Purposes of Evaluation</vt:lpstr>
      <vt:lpstr>Achievement Tests and Assessments</vt:lpstr>
      <vt:lpstr>Planning the Test</vt:lpstr>
      <vt:lpstr>Planning the Test</vt:lpstr>
      <vt:lpstr>Planning the Test</vt:lpstr>
      <vt:lpstr>The Anatomy of a Question</vt:lpstr>
      <vt:lpstr>Procedural Rules: Stem Writing</vt:lpstr>
      <vt:lpstr>Procedural Rules: Stem Writing</vt:lpstr>
      <vt:lpstr>Writing a Good Stem</vt:lpstr>
      <vt:lpstr>Writing a Good Stem</vt:lpstr>
      <vt:lpstr>Procedural Rules: Options and Distractors</vt:lpstr>
      <vt:lpstr>Procedural Rules: Options and Distractors</vt:lpstr>
      <vt:lpstr>GOOD Question</vt:lpstr>
      <vt:lpstr>BAD Question</vt:lpstr>
      <vt:lpstr>Validity and Reliability of Tests</vt:lpstr>
      <vt:lpstr>Validity and Reliability of Tests</vt:lpstr>
      <vt:lpstr>Validity and Reliability of Tests</vt:lpstr>
      <vt:lpstr>Item Analysis</vt:lpstr>
      <vt:lpstr>Item Analysis</vt:lpstr>
      <vt:lpstr>Item Analysis</vt:lpstr>
      <vt:lpstr>Item Analysis</vt:lpstr>
      <vt:lpstr>Item Revision</vt:lpstr>
      <vt:lpstr>Examples</vt:lpstr>
      <vt:lpstr>Examples</vt:lpstr>
    </vt:vector>
  </TitlesOfParts>
  <Company>University of Central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Here</dc:title>
  <dc:creator>trjones</dc:creator>
  <cp:lastModifiedBy>Christopher Blackwell</cp:lastModifiedBy>
  <cp:revision>141</cp:revision>
  <cp:lastPrinted>1601-01-01T00:00:00Z</cp:lastPrinted>
  <dcterms:created xsi:type="dcterms:W3CDTF">2003-09-09T13:31:27Z</dcterms:created>
  <dcterms:modified xsi:type="dcterms:W3CDTF">2013-02-21T19:42:40Z</dcterms:modified>
</cp:coreProperties>
</file>